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24"/>
  </p:notesMasterIdLst>
  <p:handoutMasterIdLst>
    <p:handoutMasterId r:id="rId25"/>
  </p:handoutMasterIdLst>
  <p:sldIdLst>
    <p:sldId id="289" r:id="rId2"/>
    <p:sldId id="275" r:id="rId3"/>
    <p:sldId id="276" r:id="rId4"/>
    <p:sldId id="271" r:id="rId5"/>
    <p:sldId id="274" r:id="rId6"/>
    <p:sldId id="297" r:id="rId7"/>
    <p:sldId id="281" r:id="rId8"/>
    <p:sldId id="302" r:id="rId9"/>
    <p:sldId id="300" r:id="rId10"/>
    <p:sldId id="290" r:id="rId11"/>
    <p:sldId id="299" r:id="rId12"/>
    <p:sldId id="270" r:id="rId13"/>
    <p:sldId id="291" r:id="rId14"/>
    <p:sldId id="280" r:id="rId15"/>
    <p:sldId id="263" r:id="rId16"/>
    <p:sldId id="301" r:id="rId17"/>
    <p:sldId id="277" r:id="rId18"/>
    <p:sldId id="287" r:id="rId19"/>
    <p:sldId id="294" r:id="rId20"/>
    <p:sldId id="295" r:id="rId21"/>
    <p:sldId id="267" r:id="rId22"/>
    <p:sldId id="298" r:id="rId2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6650C5D-2FC1-413E-92E4-82389F73797D}">
          <p14:sldIdLst>
            <p14:sldId id="289"/>
          </p14:sldIdLst>
        </p14:section>
        <p14:section name="Oddíl bez názvu" id="{DB004C8E-BE54-467E-BF2C-D869FF38CC94}">
          <p14:sldIdLst>
            <p14:sldId id="275"/>
            <p14:sldId id="276"/>
            <p14:sldId id="271"/>
            <p14:sldId id="274"/>
            <p14:sldId id="297"/>
            <p14:sldId id="281"/>
            <p14:sldId id="302"/>
            <p14:sldId id="300"/>
            <p14:sldId id="290"/>
            <p14:sldId id="299"/>
            <p14:sldId id="270"/>
            <p14:sldId id="291"/>
            <p14:sldId id="280"/>
            <p14:sldId id="263"/>
            <p14:sldId id="301"/>
            <p14:sldId id="277"/>
            <p14:sldId id="287"/>
            <p14:sldId id="294"/>
            <p14:sldId id="295"/>
            <p14:sldId id="267"/>
            <p14:sldId id="298"/>
          </p14:sldIdLst>
        </p14:section>
        <p14:section name="Oddíl bez názvu" id="{743C2E32-B1E3-4BA3-A6DF-5ACE999C49A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5" autoAdjust="0"/>
    <p:restoredTop sz="93983" autoAdjust="0"/>
  </p:normalViewPr>
  <p:slideViewPr>
    <p:cSldViewPr snapToGrid="0">
      <p:cViewPr varScale="1">
        <p:scale>
          <a:sx n="83" d="100"/>
          <a:sy n="83" d="100"/>
        </p:scale>
        <p:origin x="3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2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8D487-EE92-403C-8DCA-154054AD3E75}" type="datetimeFigureOut">
              <a:rPr lang="cs-CZ" smtClean="0"/>
              <a:t>31.08.2022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BEF89-8CC6-42F5-A32F-9FAB4847D2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882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4889F-79C8-4F3C-AEF2-81B67B8AD27F}" type="datetimeFigureOut">
              <a:rPr lang="cs-CZ" smtClean="0"/>
              <a:t>31.08.2022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8F6D4-9EB8-49E8-8105-34E20A136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60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F6D4-9EB8-49E8-8105-34E20A1366E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25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31.08.2022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69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31.08.2022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6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31.08.2022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9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31.08.2022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08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31.08.2022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99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31.08.2022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39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31.08.2022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24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31.08.2022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24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31.08.2022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40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31.08.2022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38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31.08.2022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81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C4275-B281-48D3-9796-6BE7F5C7EF6E}" type="datetimeFigureOut">
              <a:rPr lang="cs-CZ" smtClean="0"/>
              <a:t>31.08.2022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90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.upol.cz/portal" TargetMode="External"/><Relationship Id="rId2" Type="http://schemas.openxmlformats.org/officeDocument/2006/relationships/hyperlink" Target="https://www.pf.upol.cz/fileadmin/userdata/PF/Studijni_zalezitosti/Predpisy_a_formulare/R-B-22-0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-stag.zcu.cz/napoveda/stag-v-portalu/studium_predzapis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upol.cz/sites%2Fpub%2FPubNormy%2FPF-A-19-02-UZ-01_uplne_prov_Stud_Rad_k%20vyveseni.pdf" TargetMode="External"/><Relationship Id="rId2" Type="http://schemas.openxmlformats.org/officeDocument/2006/relationships/hyperlink" Target="https://files.upol.cz/sites%2Fpub%2FPubNormy%2FA-10-2011-UZ0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f.upol.cz/studenti/studium/predpisy-a-formulare/" TargetMode="External"/><Relationship Id="rId4" Type="http://schemas.openxmlformats.org/officeDocument/2006/relationships/hyperlink" Target="https://www.pf.upol.cz/studenti/studium/studijni-oddeleni/#c6877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ol.c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f.upol.cz/o-fakulte/uredni-deska/#c9406" TargetMode="External"/><Relationship Id="rId2" Type="http://schemas.openxmlformats.org/officeDocument/2006/relationships/hyperlink" Target="https://www.upol.cz/univerzita/uredni-deska/#c251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f.upol.cz/" TargetMode="External"/><Relationship Id="rId4" Type="http://schemas.openxmlformats.org/officeDocument/2006/relationships/hyperlink" Target="https://www.pf.upol.cz/studenti/studium/predpisy-a-formulare/#c686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upol.cz/sites%2Fpub%2FPubNormy%2FR-A-18-01-&#218;Z01.pdf" TargetMode="External"/><Relationship Id="rId2" Type="http://schemas.openxmlformats.org/officeDocument/2006/relationships/hyperlink" Target="https://www.upol.cz/studenti/studium/stipend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ol.cz/studenti/studium/poplatky/" TargetMode="External"/><Relationship Id="rId5" Type="http://schemas.openxmlformats.org/officeDocument/2006/relationships/hyperlink" Target="https://www.pf.upol.cz/fileadmin/userdata/PF/Predpisy_PF/S7-2016_O_mimoradnych_stipendiich_za_praci_pomocne_vedecke_sily_a_mimoradnych_stipendiich_v_dalsich_pripadech.pdf" TargetMode="External"/><Relationship Id="rId4" Type="http://schemas.openxmlformats.org/officeDocument/2006/relationships/hyperlink" Target="https://www.pf.upol.cz/fileadmin/userdata/PF/Predpisy_PF/Smernice_o_prospechovem_stipendiu_2015.doc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vt.upol.cz/identifikacni-karty-ik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f.upol.cz/studenti/studium/predpisy-a-formular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arka.jelinkova@upol.cz" TargetMode="External"/><Relationship Id="rId2" Type="http://schemas.openxmlformats.org/officeDocument/2006/relationships/hyperlink" Target="mailto:lenka.sedlakova@upol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tudijni.pf@upol.cz" TargetMode="External"/><Relationship Id="rId4" Type="http://schemas.openxmlformats.org/officeDocument/2006/relationships/hyperlink" Target="mailto:vladena.brenova@upol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f.upol.cz/studenti/studium/organizace-studia/#c682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f.upol.cz/studenti/studium/studijni-plany-a-rozvrhy/#c683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.upol.cz/portal/studium/prohlizeni.html" TargetMode="External"/><Relationship Id="rId2" Type="http://schemas.openxmlformats.org/officeDocument/2006/relationships/hyperlink" Target="https://www.pf.upol.cz/studenti/studium/studijni-plany-a-rozvrh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f.upol.cz/studenti/studium/harmonogram-akademickeho-roku/#c5061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iki.upol.cz/upwiki/Nastaveni_hesl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upol.cz/upwiki/Nastaveni_hesla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pol.cz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913"/>
            <a:ext cx="12192000" cy="627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920492" y="605851"/>
            <a:ext cx="524611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AKADEMICKÝ ROK </a:t>
            </a:r>
            <a:r>
              <a:rPr lang="cs-CZ" sz="32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2022/2023</a:t>
            </a:r>
          </a:p>
          <a:p>
            <a:pPr lvl="0"/>
            <a:endParaRPr lang="cs-CZ" sz="3200" b="1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32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Zápis do studia</a:t>
            </a:r>
          </a:p>
          <a:p>
            <a:pPr lvl="0"/>
            <a:endParaRPr lang="cs-CZ" sz="3200" b="1" dirty="0" smtClean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cs-CZ" sz="3200" b="1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62277" y="4320441"/>
            <a:ext cx="5632942" cy="1785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62277" y="4320441"/>
            <a:ext cx="70312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Adresa:</a:t>
            </a:r>
          </a:p>
          <a:p>
            <a:r>
              <a:rPr lang="cs-CZ" sz="2000" b="1" dirty="0" smtClean="0"/>
              <a:t>Právnická fakulta Univerzity Palackého v Olomouci</a:t>
            </a:r>
          </a:p>
          <a:p>
            <a:r>
              <a:rPr lang="cs-CZ" sz="1600" dirty="0" smtClean="0"/>
              <a:t>17. listopadu 8</a:t>
            </a:r>
          </a:p>
          <a:p>
            <a:r>
              <a:rPr lang="cs-CZ" sz="1600" dirty="0" smtClean="0"/>
              <a:t>779 00  Olomouc</a:t>
            </a:r>
          </a:p>
          <a:p>
            <a:r>
              <a:rPr lang="cs-CZ" sz="1600" dirty="0" smtClean="0"/>
              <a:t>IČ školy: 61989592</a:t>
            </a:r>
          </a:p>
          <a:p>
            <a:r>
              <a:rPr lang="cs-CZ" sz="1600" dirty="0"/>
              <a:t>č</a:t>
            </a:r>
            <a:r>
              <a:rPr lang="cs-CZ" sz="1600" dirty="0" smtClean="0"/>
              <a:t>. účtu: 19-1096330227/0100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184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226"/>
    </mc:Choice>
    <mc:Fallback xmlns="">
      <p:transition spd="slow" advClick="0" advTm="922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9"/>
        <p14:stopEvt time="8877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21636"/>
            <a:ext cx="12192000" cy="57791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cs-CZ" sz="4400" b="1" dirty="0" smtClean="0"/>
          </a:p>
          <a:p>
            <a:pPr marL="0" indent="0">
              <a:buNone/>
            </a:pPr>
            <a:r>
              <a:rPr lang="cs-CZ" sz="4400" b="1" dirty="0" smtClean="0"/>
              <a:t>Zápis </a:t>
            </a:r>
            <a:r>
              <a:rPr lang="cs-CZ" sz="4400" b="1" dirty="0"/>
              <a:t>na předměty v systému STAG: </a:t>
            </a:r>
            <a:r>
              <a:rPr lang="cs-CZ" sz="4400" b="1" dirty="0" smtClean="0"/>
              <a:t>(ROZVRH</a:t>
            </a:r>
            <a:r>
              <a:rPr lang="cs-CZ" sz="4400" b="1" dirty="0"/>
              <a:t>)</a:t>
            </a:r>
          </a:p>
          <a:p>
            <a:pPr marL="0" indent="0">
              <a:buNone/>
            </a:pPr>
            <a:endParaRPr lang="cs-CZ" sz="4400" dirty="0" smtClean="0"/>
          </a:p>
          <a:p>
            <a:pPr marL="0" indent="0" algn="just">
              <a:buNone/>
            </a:pPr>
            <a:r>
              <a:rPr lang="cs-CZ" sz="3600" dirty="0" smtClean="0"/>
              <a:t>Ve </a:t>
            </a:r>
            <a:r>
              <a:rPr lang="cs-CZ" sz="3600" dirty="0"/>
              <a:t>vyhlášených termínech - zvlášť pro zimní a letní semestr - si studenti zapisují do systému </a:t>
            </a:r>
            <a:r>
              <a:rPr lang="cs-CZ" sz="3600" dirty="0" smtClean="0"/>
              <a:t>STAG: </a:t>
            </a:r>
          </a:p>
          <a:p>
            <a:pPr marL="0" indent="0" algn="just">
              <a:buNone/>
            </a:pPr>
            <a:r>
              <a:rPr lang="cs-CZ" sz="3600" dirty="0" smtClean="0"/>
              <a:t>povinné=A</a:t>
            </a:r>
            <a:r>
              <a:rPr lang="cs-CZ" sz="3600" dirty="0"/>
              <a:t>, </a:t>
            </a:r>
            <a:r>
              <a:rPr lang="cs-CZ" sz="3600" dirty="0" smtClean="0"/>
              <a:t>povinně </a:t>
            </a:r>
            <a:r>
              <a:rPr lang="cs-CZ" sz="3600" dirty="0"/>
              <a:t>volitelné=B, </a:t>
            </a:r>
            <a:r>
              <a:rPr lang="cs-CZ" sz="3600" dirty="0" smtClean="0"/>
              <a:t>příp. volitelné předměty=C. </a:t>
            </a:r>
            <a:endParaRPr lang="cs-CZ" sz="3600" dirty="0"/>
          </a:p>
          <a:p>
            <a:pPr marL="0" indent="0" algn="just">
              <a:buNone/>
            </a:pPr>
            <a:endParaRPr lang="cs-CZ" sz="3600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3600" dirty="0" smtClean="0">
                <a:solidFill>
                  <a:srgbClr val="7030A0"/>
                </a:solidFill>
              </a:rPr>
              <a:t>Harmonogram </a:t>
            </a:r>
            <a:r>
              <a:rPr lang="cs-CZ" sz="3600" dirty="0">
                <a:solidFill>
                  <a:srgbClr val="7030A0"/>
                </a:solidFill>
              </a:rPr>
              <a:t>zápisu předmětů do systému STAG na zimní semestr </a:t>
            </a:r>
            <a:r>
              <a:rPr lang="cs-CZ" sz="3600" dirty="0" smtClean="0">
                <a:solidFill>
                  <a:srgbClr val="7030A0"/>
                </a:solidFill>
              </a:rPr>
              <a:t>(ZS) akademického roku 2022/2023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3600" dirty="0" smtClean="0">
                <a:solidFill>
                  <a:srgbClr val="7030A0"/>
                </a:solidFill>
              </a:rPr>
              <a:t>1</a:t>
            </a:r>
            <a:r>
              <a:rPr lang="cs-CZ" sz="3600" dirty="0">
                <a:solidFill>
                  <a:srgbClr val="7030A0"/>
                </a:solidFill>
              </a:rPr>
              <a:t>. </a:t>
            </a:r>
            <a:r>
              <a:rPr lang="cs-CZ" sz="3600" dirty="0" smtClean="0">
                <a:solidFill>
                  <a:srgbClr val="7030A0"/>
                </a:solidFill>
              </a:rPr>
              <a:t>ročník</a:t>
            </a:r>
            <a:r>
              <a:rPr lang="cs-CZ" sz="3600" dirty="0">
                <a:solidFill>
                  <a:srgbClr val="7030A0"/>
                </a:solidFill>
              </a:rPr>
              <a:t>:  </a:t>
            </a:r>
            <a:r>
              <a:rPr lang="cs-CZ" sz="3600" b="1" dirty="0">
                <a:solidFill>
                  <a:srgbClr val="7030A0"/>
                </a:solidFill>
              </a:rPr>
              <a:t>od</a:t>
            </a:r>
            <a:r>
              <a:rPr lang="cs-CZ" sz="3600" dirty="0">
                <a:solidFill>
                  <a:srgbClr val="7030A0"/>
                </a:solidFill>
              </a:rPr>
              <a:t> </a:t>
            </a:r>
            <a:r>
              <a:rPr lang="cs-CZ" sz="3600" b="1" dirty="0">
                <a:solidFill>
                  <a:srgbClr val="7030A0"/>
                </a:solidFill>
              </a:rPr>
              <a:t>7</a:t>
            </a:r>
            <a:r>
              <a:rPr lang="cs-CZ" sz="3600" b="1" dirty="0" smtClean="0">
                <a:solidFill>
                  <a:srgbClr val="7030A0"/>
                </a:solidFill>
              </a:rPr>
              <a:t>. </a:t>
            </a:r>
            <a:r>
              <a:rPr lang="cs-CZ" sz="3600" b="1" dirty="0">
                <a:solidFill>
                  <a:srgbClr val="7030A0"/>
                </a:solidFill>
              </a:rPr>
              <a:t>9. </a:t>
            </a:r>
            <a:r>
              <a:rPr lang="cs-CZ" sz="3600" b="1" dirty="0" smtClean="0">
                <a:solidFill>
                  <a:srgbClr val="7030A0"/>
                </a:solidFill>
              </a:rPr>
              <a:t>2022 </a:t>
            </a:r>
            <a:r>
              <a:rPr lang="cs-CZ" sz="3600" b="1" dirty="0">
                <a:solidFill>
                  <a:srgbClr val="7030A0"/>
                </a:solidFill>
              </a:rPr>
              <a:t>od </a:t>
            </a:r>
            <a:r>
              <a:rPr lang="cs-CZ" sz="3600" b="1" dirty="0" smtClean="0">
                <a:solidFill>
                  <a:srgbClr val="7030A0"/>
                </a:solidFill>
              </a:rPr>
              <a:t>12.00 </a:t>
            </a:r>
            <a:r>
              <a:rPr lang="cs-CZ" sz="3600" b="1" dirty="0">
                <a:solidFill>
                  <a:srgbClr val="7030A0"/>
                </a:solidFill>
              </a:rPr>
              <a:t>hod. </a:t>
            </a:r>
            <a:r>
              <a:rPr lang="cs-CZ" sz="3600" dirty="0">
                <a:solidFill>
                  <a:srgbClr val="7030A0"/>
                </a:solidFill>
              </a:rPr>
              <a:t>– </a:t>
            </a:r>
            <a:r>
              <a:rPr lang="cs-CZ" sz="3600" b="1" dirty="0">
                <a:solidFill>
                  <a:srgbClr val="7030A0"/>
                </a:solidFill>
              </a:rPr>
              <a:t>do </a:t>
            </a:r>
            <a:r>
              <a:rPr lang="cs-CZ" sz="3600" b="1" dirty="0" smtClean="0">
                <a:solidFill>
                  <a:srgbClr val="7030A0"/>
                </a:solidFill>
              </a:rPr>
              <a:t>18. </a:t>
            </a:r>
            <a:r>
              <a:rPr lang="cs-CZ" sz="3600" b="1" dirty="0">
                <a:solidFill>
                  <a:srgbClr val="7030A0"/>
                </a:solidFill>
              </a:rPr>
              <a:t>9. </a:t>
            </a:r>
            <a:r>
              <a:rPr lang="cs-CZ" sz="3600" b="1" dirty="0" smtClean="0">
                <a:solidFill>
                  <a:srgbClr val="7030A0"/>
                </a:solidFill>
              </a:rPr>
              <a:t>2022 do 24.00 hod. - </a:t>
            </a:r>
            <a:r>
              <a:rPr lang="cs-CZ" sz="3600" dirty="0" smtClean="0">
                <a:solidFill>
                  <a:srgbClr val="7030A0"/>
                </a:solidFill>
              </a:rPr>
              <a:t>viz </a:t>
            </a:r>
            <a:r>
              <a:rPr lang="cs-CZ" sz="3600" dirty="0">
                <a:solidFill>
                  <a:srgbClr val="7030A0"/>
                </a:solidFill>
              </a:rPr>
              <a:t>vnitřní norma UP </a:t>
            </a:r>
            <a:r>
              <a:rPr lang="cs-CZ" sz="3600" dirty="0">
                <a:solidFill>
                  <a:srgbClr val="7030A0"/>
                </a:solidFill>
                <a:hlinkClick r:id="rId2"/>
              </a:rPr>
              <a:t>č. </a:t>
            </a:r>
            <a:r>
              <a:rPr lang="cs-CZ" sz="3600" dirty="0" smtClean="0">
                <a:solidFill>
                  <a:srgbClr val="7030A0"/>
                </a:solidFill>
                <a:hlinkClick r:id="rId2"/>
              </a:rPr>
              <a:t>R-B-22/03</a:t>
            </a:r>
            <a:r>
              <a:rPr lang="cs-CZ" sz="3600" dirty="0" smtClean="0">
                <a:solidFill>
                  <a:srgbClr val="7030A0"/>
                </a:solidFill>
              </a:rPr>
              <a:t>.</a:t>
            </a:r>
            <a:endParaRPr lang="cs-CZ" sz="3600" dirty="0">
              <a:solidFill>
                <a:srgbClr val="7030A0"/>
              </a:solidFill>
            </a:endParaRPr>
          </a:p>
          <a:p>
            <a:pPr algn="just"/>
            <a:endParaRPr lang="cs-CZ" sz="3600" b="1" dirty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cs-CZ" sz="3600" b="1" dirty="0" smtClean="0"/>
              <a:t>POSTUP</a:t>
            </a:r>
            <a:r>
              <a:rPr lang="cs-CZ" sz="3600" dirty="0"/>
              <a:t>: </a:t>
            </a:r>
            <a:r>
              <a:rPr lang="cs-CZ" sz="3600" u="sng" dirty="0">
                <a:hlinkClick r:id="rId3"/>
              </a:rPr>
              <a:t>https://stag.upol.cz/portal</a:t>
            </a:r>
            <a:r>
              <a:rPr lang="cs-CZ" sz="3600" dirty="0"/>
              <a:t> - kliknout na „Přihlásit se“, vyplnit Uživatelské jméno a heslo</a:t>
            </a:r>
            <a:r>
              <a:rPr lang="cs-CZ" sz="3600" dirty="0" smtClean="0"/>
              <a:t>;</a:t>
            </a:r>
          </a:p>
          <a:p>
            <a:pPr marL="0" indent="0" algn="just">
              <a:buNone/>
            </a:pPr>
            <a:r>
              <a:rPr lang="cs-CZ" sz="3600" dirty="0" smtClean="0"/>
              <a:t>STAG-odkaz </a:t>
            </a:r>
            <a:r>
              <a:rPr lang="cs-CZ" sz="3600" dirty="0"/>
              <a:t>Moje studium a </a:t>
            </a:r>
            <a:r>
              <a:rPr lang="cs-CZ" sz="3600" dirty="0" err="1" smtClean="0"/>
              <a:t>Předzápis</a:t>
            </a:r>
            <a:r>
              <a:rPr lang="cs-CZ" sz="3600" dirty="0" smtClean="0"/>
              <a:t>. </a:t>
            </a:r>
          </a:p>
          <a:p>
            <a:pPr marL="0" indent="0" algn="just">
              <a:buNone/>
            </a:pPr>
            <a:r>
              <a:rPr lang="cs-CZ" sz="3600" dirty="0"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cs-CZ" sz="3600" b="1" dirty="0" smtClean="0"/>
              <a:t>NÁPOVĚDA: </a:t>
            </a:r>
            <a:r>
              <a:rPr lang="cs-CZ" sz="3600" dirty="0" smtClean="0">
                <a:hlinkClick r:id="rId4"/>
              </a:rPr>
              <a:t>https</a:t>
            </a:r>
            <a:r>
              <a:rPr lang="cs-CZ" sz="3600" dirty="0">
                <a:hlinkClick r:id="rId4"/>
              </a:rPr>
              <a:t>://is-stag.zcu.cz/napoveda/stag-v-portalu/studium_predzapis.html</a:t>
            </a:r>
            <a:endParaRPr lang="cs-CZ" sz="3600" dirty="0"/>
          </a:p>
          <a:p>
            <a:endParaRPr lang="cs-CZ" sz="3600" dirty="0"/>
          </a:p>
          <a:p>
            <a:pPr marL="0" indent="0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70900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30"/>
    </mc:Choice>
    <mc:Fallback xmlns="">
      <p:transition spd="slow" advTm="5343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3"/>
        <p14:stopEvt time="53430" objId="1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043" y="528389"/>
            <a:ext cx="10733952" cy="6047268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239697" y="3652737"/>
            <a:ext cx="2299317" cy="1945058"/>
          </a:xfrm>
        </p:spPr>
        <p:txBody>
          <a:bodyPr>
            <a:normAutofit/>
          </a:bodyPr>
          <a:lstStyle/>
          <a:p>
            <a:r>
              <a:rPr lang="cs-CZ" sz="1800" dirty="0" smtClean="0"/>
              <a:t>Rozvrh si student vytváří v aplikaci STAG</a:t>
            </a:r>
          </a:p>
          <a:p>
            <a:r>
              <a:rPr lang="cs-CZ" sz="1800" dirty="0" smtClean="0"/>
              <a:t>– odkaz Moje studium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>– </a:t>
            </a:r>
            <a:r>
              <a:rPr lang="cs-CZ" sz="1800" dirty="0" err="1" smtClean="0"/>
              <a:t>Předzápis</a:t>
            </a:r>
            <a:r>
              <a:rPr lang="cs-CZ" sz="1800" dirty="0" smtClean="0"/>
              <a:t> </a:t>
            </a:r>
            <a:endParaRPr lang="cs-CZ" sz="1800" dirty="0"/>
          </a:p>
        </p:txBody>
      </p:sp>
      <p:sp>
        <p:nvSpPr>
          <p:cNvPr id="7" name="Šipka doprava 6"/>
          <p:cNvSpPr/>
          <p:nvPr/>
        </p:nvSpPr>
        <p:spPr>
          <a:xfrm>
            <a:off x="2050742" y="4625266"/>
            <a:ext cx="976544" cy="26633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25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0"/>
    </mc:Choice>
    <mc:Fallback xmlns="">
      <p:transition spd="slow" advTm="469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" y="875792"/>
            <a:ext cx="109825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Plnění studijních povinností /</a:t>
            </a:r>
            <a:r>
              <a:rPr kumimoji="0" lang="cs-CZ" altLang="cs-CZ" sz="2400" b="1" i="0" u="none" strike="noStrike" cap="none" normalizeH="0" baseline="0" dirty="0" err="1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Zp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cs-CZ" altLang="cs-CZ" sz="2400" i="0" u="none" strike="noStrike" cap="none" normalizeH="0" baseline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kumimoji="0" lang="cs-CZ" altLang="cs-CZ" sz="2400" i="0" u="none" strike="noStrike" cap="none" normalizeH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 zápočet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cs-CZ" altLang="cs-CZ" sz="2400" b="1" i="0" u="none" strike="noStrike" cap="none" normalizeH="0" baseline="0" dirty="0" err="1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Zk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cs-CZ" altLang="cs-CZ" sz="2400" i="0" u="none" strike="noStrike" cap="none" normalizeH="0" baseline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- zkouška 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cs-CZ" altLang="cs-CZ" sz="2400" b="1" i="0" u="none" strike="noStrike" cap="none" normalizeH="0" baseline="0" dirty="0" err="1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Ko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cs-CZ" altLang="cs-CZ" sz="2400" i="0" u="none" strike="noStrike" cap="none" normalizeH="0" baseline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– kolokvium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2400" b="0" i="0" u="none" strike="noStrike" cap="none" normalizeH="0" baseline="0" dirty="0" smtClean="0">
              <a:ln>
                <a:noFill/>
              </a:ln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Ke splnění studijních povinností se student hlásí prostřednictvím systému STAG v rámci  termínů vypsaných katedrou.</a:t>
            </a:r>
            <a:r>
              <a:rPr kumimoji="0" lang="cs-CZ" altLang="cs-CZ" sz="2000" b="0" i="0" u="none" strike="noStrike" cap="none" normalizeH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Splněnou studijní povinnost příslušná katedra zaznamená do elektronického systému </a:t>
            </a:r>
            <a:r>
              <a:rPr kumimoji="0" lang="cs-CZ" altLang="cs-CZ" sz="2000" b="0" i="0" u="none" strike="noStrike" cap="none" normalizeH="0" baseline="0" dirty="0" err="1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Stag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 a studentovi je připočítán určený počet kreditů.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2000" b="1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Pokud student v daném akad. roce neabsolvuje některý ze zapsaných povinných předmětů /A/, je povinen si tento předmět zapsat v </a:t>
            </a:r>
            <a:r>
              <a:rPr lang="cs-CZ" sz="2000" b="1" u="sng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nejbližším akademickém roce.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b="1" dirty="0" smtClean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Jestliže </a:t>
            </a:r>
            <a:r>
              <a:rPr lang="cs-CZ" sz="20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student </a:t>
            </a:r>
            <a:r>
              <a:rPr lang="cs-CZ" sz="20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neabsolvuje zapsaný </a:t>
            </a:r>
            <a:r>
              <a:rPr lang="cs-CZ" sz="20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povinně volitelný </a:t>
            </a:r>
            <a:r>
              <a:rPr lang="cs-CZ" sz="20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/B/či </a:t>
            </a:r>
            <a:r>
              <a:rPr lang="cs-CZ" sz="20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volitelný </a:t>
            </a:r>
            <a:r>
              <a:rPr lang="cs-CZ" sz="20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předmět /C/, </a:t>
            </a:r>
            <a:r>
              <a:rPr lang="cs-CZ" sz="20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je povinen si jej zapsat </a:t>
            </a:r>
            <a:r>
              <a:rPr lang="cs-CZ" sz="20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znovu</a:t>
            </a:r>
            <a:r>
              <a:rPr lang="cs-CZ" sz="20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u="sng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 průběhu studia.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b="1" u="sng" dirty="0" smtClean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b="1" u="sng" dirty="0" smtClean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u="sng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cs-CZ" altLang="cs-CZ" sz="2000" b="1" u="sng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takto </a:t>
            </a:r>
            <a:r>
              <a:rPr lang="cs-CZ" altLang="cs-CZ" sz="2000" b="1" u="sng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zapsané předměty </a:t>
            </a:r>
            <a:r>
              <a:rPr lang="cs-CZ" altLang="cs-CZ" sz="2000" b="1" u="sng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 pohlíží jako na podruhé </a:t>
            </a:r>
            <a:r>
              <a:rPr lang="cs-CZ" altLang="cs-CZ" sz="2000" b="1" u="sng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zapsané </a:t>
            </a:r>
            <a:r>
              <a:rPr lang="cs-CZ" altLang="cs-CZ" sz="2000" b="1" u="sng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 nutností </a:t>
            </a:r>
            <a:r>
              <a:rPr lang="cs-CZ" altLang="cs-CZ" sz="2000" b="1" u="sng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jejich </a:t>
            </a:r>
            <a:r>
              <a:rPr lang="cs-CZ" altLang="cs-CZ" sz="2000" b="1" u="sng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splnění.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2000" b="1" i="0" strike="sng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 smtClean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4445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41"/>
    </mc:Choice>
    <mc:Fallback xmlns="">
      <p:transition spd="slow" advTm="5814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4"/>
        <p14:stopEvt time="57884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114299" y="714375"/>
            <a:ext cx="11877675" cy="5581650"/>
          </a:xfrm>
        </p:spPr>
        <p:txBody>
          <a:bodyPr>
            <a:normAutofit fontScale="70000" lnSpcReduction="20000"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b="1" dirty="0">
                <a:ea typeface="Tahoma" panose="020B0604030504040204" pitchFamily="34" charset="0"/>
                <a:cs typeface="Tahoma" panose="020B0604030504040204" pitchFamily="34" charset="0"/>
              </a:rPr>
              <a:t>Uznávání zápočtů, kolokvií a zkoušek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Žádost o uznání předmětu se podává na předepsaném formuláři.</a:t>
            </a:r>
          </a:p>
          <a:p>
            <a:pPr marL="0" indent="0" algn="just">
              <a:buNone/>
            </a:pPr>
            <a:r>
              <a:rPr lang="cs-CZ" b="1" dirty="0">
                <a:solidFill>
                  <a:srgbClr val="7030A0"/>
                </a:solidFill>
              </a:rPr>
              <a:t>Povinné přílohy:  </a:t>
            </a:r>
            <a:r>
              <a:rPr lang="cs-CZ" dirty="0" smtClean="0">
                <a:solidFill>
                  <a:srgbClr val="7030A0"/>
                </a:solidFill>
              </a:rPr>
              <a:t>-   </a:t>
            </a:r>
            <a:r>
              <a:rPr lang="cs-CZ" dirty="0">
                <a:solidFill>
                  <a:srgbClr val="7030A0"/>
                </a:solidFill>
              </a:rPr>
              <a:t>kopie dokladu o absolvování </a:t>
            </a:r>
            <a:r>
              <a:rPr lang="cs-CZ" dirty="0" smtClean="0">
                <a:solidFill>
                  <a:srgbClr val="7030A0"/>
                </a:solidFill>
              </a:rPr>
              <a:t>předmětu</a:t>
            </a:r>
          </a:p>
          <a:p>
            <a:pPr marL="0" indent="0" algn="just">
              <a:buNone/>
            </a:pPr>
            <a:r>
              <a:rPr lang="cs-CZ" dirty="0" smtClean="0">
                <a:solidFill>
                  <a:srgbClr val="7030A0"/>
                </a:solidFill>
              </a:rPr>
              <a:t> 		-   anotace předmětu (žádá-li uchazeč o uznání absolvování předmětu z jiné fakulty, VŠ)  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Při </a:t>
            </a:r>
            <a:r>
              <a:rPr lang="cs-CZ" altLang="cs-CZ" dirty="0">
                <a:ea typeface="Tahoma" panose="020B0604030504040204" pitchFamily="34" charset="0"/>
                <a:cs typeface="Tahoma" panose="020B0604030504040204" pitchFamily="34" charset="0"/>
              </a:rPr>
              <a:t>uznávání studijních povinností (zápočty, kolokvia, zkoušky) na PF UP platí pravidlo, že se </a:t>
            </a:r>
            <a:r>
              <a:rPr lang="cs-CZ" altLang="cs-CZ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neuznávají zkoušky hodnocené stupněm „dobře“ resp. stupněm „E</a:t>
            </a:r>
            <a:r>
              <a:rPr lang="cs-CZ" altLang="cs-CZ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“. Děkan nemůže uznat ty zápočty, kolokvia a zkoušky, které student vykonal v době delší než tři roky před podáním žádosti o uznání.</a:t>
            </a:r>
            <a:r>
              <a:rPr lang="cs-CZ" altLang="cs-CZ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>
                <a:ea typeface="Tahoma" panose="020B0604030504040204" pitchFamily="34" charset="0"/>
                <a:cs typeface="Tahoma" panose="020B0604030504040204" pitchFamily="34" charset="0"/>
              </a:rPr>
              <a:t>/Pokud si student žádá o uznání více předmětů – vypíše na každý předmět žádost zvlášť</a:t>
            </a:r>
            <a:r>
              <a:rPr lang="cs-CZ" alt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./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b="1" dirty="0" smtClean="0">
                <a:ea typeface="Tahoma" panose="020B0604030504040204" pitchFamily="34" charset="0"/>
                <a:cs typeface="Tahoma" panose="020B0604030504040204" pitchFamily="34" charset="0"/>
              </a:rPr>
              <a:t>ŽÁDOSTI JE MOŽNÉ ZASLAT NA STUDIJNÍ ODD. E-MAILEM, ŽÁDOST MUSÍ MÍT VŠECHNY NÁLEŽITOSTI A MUSÍ BÝT PODEPSANÁ.</a:t>
            </a:r>
            <a:endParaRPr lang="cs-CZ" altLang="cs-CZ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Podrobnosti: </a:t>
            </a:r>
            <a:r>
              <a:rPr lang="cs-CZ" altLang="cs-CZ" dirty="0" smtClean="0"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Studijní a zkušební řád UP </a:t>
            </a:r>
            <a:r>
              <a:rPr lang="cs-CZ" alt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a Vnitřní předpis: </a:t>
            </a:r>
            <a:r>
              <a:rPr lang="cs-CZ" altLang="cs-CZ" dirty="0" smtClean="0"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PF UP - PF-A-19/02</a:t>
            </a:r>
            <a:r>
              <a:rPr lang="cs-CZ" alt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 + web: </a:t>
            </a:r>
            <a:r>
              <a:rPr lang="cs-CZ" altLang="cs-CZ" dirty="0" smtClean="0"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Studijní oddělení</a:t>
            </a:r>
            <a:endParaRPr lang="cs-CZ" altLang="cs-CZ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b="1" dirty="0" smtClean="0">
                <a:ea typeface="Tahoma" panose="020B0604030504040204" pitchFamily="34" charset="0"/>
                <a:cs typeface="Tahoma" panose="020B0604030504040204" pitchFamily="34" charset="0"/>
              </a:rPr>
              <a:t>FORMULÁŘE </a:t>
            </a:r>
            <a:r>
              <a:rPr lang="cs-CZ" altLang="cs-CZ" b="1" dirty="0">
                <a:ea typeface="Tahoma" panose="020B0604030504040204" pitchFamily="34" charset="0"/>
                <a:cs typeface="Tahoma" panose="020B0604030504040204" pitchFamily="34" charset="0"/>
              </a:rPr>
              <a:t>PRO </a:t>
            </a:r>
            <a:r>
              <a:rPr lang="cs-CZ" altLang="cs-CZ" b="1" dirty="0" smtClean="0">
                <a:ea typeface="Tahoma" panose="020B0604030504040204" pitchFamily="34" charset="0"/>
                <a:cs typeface="Tahoma" panose="020B0604030504040204" pitchFamily="34" charset="0"/>
              </a:rPr>
              <a:t>STUDENTY:</a:t>
            </a:r>
            <a:endParaRPr lang="cs-CZ" altLang="cs-CZ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buNone/>
            </a:pPr>
            <a:r>
              <a:rPr lang="cs-CZ" altLang="cs-CZ" dirty="0">
                <a:ea typeface="Tahoma" panose="020B0604030504040204" pitchFamily="34" charset="0"/>
                <a:cs typeface="Tahoma" panose="020B0604030504040204" pitchFamily="34" charset="0"/>
              </a:rPr>
              <a:t>Odkaz: </a:t>
            </a:r>
            <a:r>
              <a:rPr lang="cs-CZ" altLang="cs-CZ" dirty="0"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https://www.pf.upol.cz/studenti/studium/predpisy-a-formulare/</a:t>
            </a:r>
            <a:endParaRPr lang="cs-CZ" altLang="cs-CZ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9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63"/>
    </mc:Choice>
    <mc:Fallback xmlns="">
      <p:transition spd="slow" advTm="3666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6249" objId="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460666"/>
            <a:ext cx="1131326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b="1" i="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b="1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Kontrola plnění studijních povinností</a:t>
            </a:r>
          </a:p>
          <a:p>
            <a:pPr lvl="0"/>
            <a:endParaRPr lang="cs-CZ" sz="2000" b="1" i="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cs-CZ" sz="2000" b="1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za předchozí akademický rok</a:t>
            </a:r>
            <a:r>
              <a:rPr lang="cs-CZ" sz="20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cs-CZ" sz="2000" b="1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probíhá po stanoveném mezním termínu pro splnění studijních povinností za daný akademický rok </a:t>
            </a:r>
            <a:r>
              <a:rPr lang="cs-CZ" sz="20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(pro akademický rok 2022/2023 do 6. 9. 2023) </a:t>
            </a:r>
            <a:r>
              <a:rPr lang="cs-CZ" sz="2000" b="1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pouze na základě údajů vložených v elektronické studijní agendě STAG. /tzn. není nutná osobní přítomnost studenta na studijním odd./</a:t>
            </a:r>
          </a:p>
          <a:p>
            <a:pPr lvl="0" algn="just"/>
            <a:endParaRPr lang="cs-CZ" altLang="cs-CZ" sz="2000" b="1" dirty="0" smtClean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cs-CZ" altLang="cs-CZ" sz="20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Student </a:t>
            </a:r>
            <a:r>
              <a:rPr lang="cs-CZ" altLang="cs-CZ" sz="20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průběžně provádí kontrolu provedených zápisů splněných studijních povinností v systému </a:t>
            </a:r>
            <a:r>
              <a:rPr lang="cs-CZ" altLang="cs-CZ" sz="20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STAG </a:t>
            </a:r>
            <a:r>
              <a:rPr lang="cs-CZ" alt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altLang="cs-CZ" sz="2000" dirty="0" smtClean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www.upol.cz</a:t>
            </a:r>
            <a:r>
              <a:rPr lang="cs-CZ" altLang="cs-CZ" sz="2000" dirty="0">
                <a:solidFill>
                  <a:srgbClr val="585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cs-CZ" alt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- záložka Studenti-odkaz STAG - Přihlásit se - Moje studium – Průběh studia). </a:t>
            </a:r>
            <a:r>
              <a:rPr lang="cs-CZ" altLang="cs-CZ" sz="2000" dirty="0">
                <a:ea typeface="Tahoma" panose="020B0604030504040204" pitchFamily="34" charset="0"/>
                <a:cs typeface="Tahoma" panose="020B0604030504040204" pitchFamily="34" charset="0"/>
              </a:rPr>
              <a:t>V případě nejasností kontaktuje sekretářku příslušné </a:t>
            </a:r>
            <a:r>
              <a:rPr lang="cs-CZ" alt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katedry.</a:t>
            </a:r>
            <a:endParaRPr lang="cs-CZ" altLang="cs-CZ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sz="2000" b="1" i="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b="1" i="0" dirty="0" smtClean="0">
                <a:solidFill>
                  <a:srgbClr val="7030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Student je povinen získat v každém akademickém roce svého studia alespoň </a:t>
            </a:r>
            <a:r>
              <a:rPr lang="cs-CZ" sz="2000" b="1" i="0" u="sng" dirty="0" smtClean="0">
                <a:solidFill>
                  <a:srgbClr val="7030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40 kreditů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sz="20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za předměty typu A+B + C celkem) </a:t>
            </a:r>
            <a:r>
              <a:rPr lang="cs-CZ" sz="2000" b="1" i="0" dirty="0" smtClean="0">
                <a:solidFill>
                  <a:srgbClr val="7030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s nutností absolvovat podruhé zapsaný předmět, anebo takový počet kreditů, aby jejich součet s počtem kreditů získaných v předchozím akademickém roce dosahovat alespoň 80 rovněž s nutností absolvovat podruhé zapsaný předmět. </a:t>
            </a:r>
          </a:p>
          <a:p>
            <a:pPr algn="just"/>
            <a:endParaRPr lang="cs-CZ" sz="2000" b="0" i="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20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Při splnění výše uvedených podmínek student postupuje do vyššího ročníku.</a:t>
            </a:r>
          </a:p>
          <a:p>
            <a:endParaRPr lang="cs-CZ" sz="2000" b="0" i="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b="0" i="0" dirty="0">
              <a:solidFill>
                <a:srgbClr val="585858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23"/>
    </mc:Choice>
    <mc:Fallback xmlns="">
      <p:transition spd="slow" advTm="4002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39158" objId="5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528721"/>
            <a:ext cx="1219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kumimoji="0" lang="cs-CZ" altLang="cs-CZ" b="1" i="0" u="none" strike="noStrike" cap="none" normalizeH="0" baseline="0" dirty="0" smtClean="0">
              <a:ln>
                <a:noFill/>
              </a:ln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altLang="cs-CZ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Důležité předpisy a formuláře pro studenty</a:t>
            </a:r>
          </a:p>
          <a:p>
            <a:pPr lvl="0"/>
            <a:endParaRPr lang="cs-CZ" altLang="cs-CZ" sz="2400" b="1" dirty="0" smtClean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altLang="cs-CZ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Zákon o </a:t>
            </a:r>
            <a:r>
              <a:rPr lang="cs-CZ" altLang="cs-CZ" sz="2400" dirty="0">
                <a:ea typeface="Tahoma" panose="020B0604030504040204" pitchFamily="34" charset="0"/>
                <a:cs typeface="Tahoma" panose="020B0604030504040204" pitchFamily="34" charset="0"/>
              </a:rPr>
              <a:t>vysokých školách č. 111/1998 </a:t>
            </a:r>
            <a:r>
              <a:rPr lang="cs-CZ" altLang="cs-CZ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Sb., Studijní</a:t>
            </a:r>
            <a:r>
              <a:rPr kumimoji="0" lang="cs-CZ" altLang="cs-CZ" sz="2400" b="0" i="0" u="none" strike="noStrike" cap="none" normalizeH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 a zkušební řád UP, </a:t>
            </a:r>
            <a:r>
              <a:rPr lang="cs-CZ" altLang="cs-CZ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Vnitřní předpis PF UP           PF-A-19/02, k provedení Studijního a zkušebního řádu UP, Disciplinární řád pro studenty UP, Směrnice děkanky S-7/2016 </a:t>
            </a:r>
            <a:r>
              <a:rPr lang="cs-CZ" sz="2400" dirty="0" smtClean="0"/>
              <a:t>o mimořádných stipendiích…, </a:t>
            </a:r>
            <a:r>
              <a:rPr lang="cs-CZ" altLang="cs-CZ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atd.</a:t>
            </a:r>
          </a:p>
          <a:p>
            <a:pPr lvl="0" algn="just"/>
            <a:endParaRPr lang="cs-CZ" altLang="cs-CZ" sz="2400" b="1" dirty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kumimoji="0" lang="cs-CZ" altLang="cs-CZ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Formuláře:</a:t>
            </a:r>
            <a:r>
              <a:rPr kumimoji="0" lang="cs-CZ" altLang="cs-CZ" sz="2400" b="0" i="0" u="none" strike="noStrike" cap="none" normalizeH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 Žádost, Žádost o uznání předmětu, Potvrzení o studiu, Evidenční list…</a:t>
            </a:r>
          </a:p>
          <a:p>
            <a:pPr algn="just"/>
            <a:endParaRPr lang="cs-CZ" altLang="cs-CZ" sz="24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altLang="cs-CZ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Odkaz: </a:t>
            </a:r>
            <a:r>
              <a:rPr lang="cs-CZ" altLang="cs-CZ" sz="2400" dirty="0" smtClean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</a:t>
            </a:r>
            <a:r>
              <a:rPr lang="cs-CZ" altLang="cs-CZ" sz="2400" dirty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://www.upol.cz/univerzita/uredni-deska/#</a:t>
            </a:r>
            <a:r>
              <a:rPr lang="cs-CZ" altLang="cs-CZ" sz="2400" dirty="0" smtClean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c2516</a:t>
            </a:r>
            <a:endParaRPr lang="cs-CZ" altLang="cs-CZ" sz="2400" dirty="0" smtClean="0">
              <a:solidFill>
                <a:srgbClr val="004B9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altLang="cs-CZ" sz="2400" dirty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altLang="cs-CZ" sz="2400" dirty="0" smtClean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</a:t>
            </a:r>
            <a:r>
              <a:rPr lang="cs-CZ" altLang="cs-CZ" sz="2400" dirty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://www.pf.upol.cz/o-fakulte/uredni-deska/#</a:t>
            </a:r>
            <a:r>
              <a:rPr lang="cs-CZ" altLang="cs-CZ" sz="2400" dirty="0" smtClean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c9406</a:t>
            </a:r>
            <a:endParaRPr lang="cs-CZ" altLang="cs-CZ" sz="2400" dirty="0" smtClean="0">
              <a:solidFill>
                <a:srgbClr val="004B9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altLang="cs-CZ" sz="2400" dirty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altLang="cs-CZ" sz="2400" dirty="0" smtClean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</a:t>
            </a:r>
            <a:r>
              <a:rPr lang="cs-CZ" altLang="cs-CZ" sz="2400" dirty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://www.pf.upol.cz/studenti/studium/predpisy-a-formulare/#</a:t>
            </a:r>
            <a:r>
              <a:rPr lang="cs-CZ" altLang="cs-CZ" sz="2400" dirty="0" smtClean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c6868</a:t>
            </a:r>
            <a:endParaRPr lang="cs-CZ" altLang="cs-CZ" sz="2400" dirty="0" smtClean="0">
              <a:solidFill>
                <a:srgbClr val="004B9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kumimoji="0" lang="cs-CZ" altLang="cs-CZ" sz="2400" b="0" i="0" strike="noStrike" cap="none" normalizeH="0" baseline="0" dirty="0" smtClean="0">
                <a:ln>
                  <a:noFill/>
                </a:ln>
                <a:solidFill>
                  <a:srgbClr val="004B94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rgbClr val="004B94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altLang="cs-CZ" sz="24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Všechny informace o studijních záležitostech jsou umístěny na webu fakulty. /www.pf.upol.cz/</a:t>
            </a:r>
          </a:p>
          <a:p>
            <a:pPr algn="just"/>
            <a:r>
              <a:rPr lang="cs-CZ" altLang="cs-CZ" sz="24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Doporučujeme sledovat e-nástěnku: </a:t>
            </a:r>
            <a:r>
              <a:rPr lang="cs-CZ" altLang="cs-CZ" sz="24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www.pf.upol.cz</a:t>
            </a:r>
            <a:r>
              <a:rPr lang="cs-CZ" altLang="cs-CZ" sz="24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odkaz: Studenti – Elektronická nástěnka.</a:t>
            </a:r>
          </a:p>
          <a:p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rgbClr val="004B94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673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88"/>
    </mc:Choice>
    <mc:Fallback xmlns="">
      <p:transition spd="slow" advTm="4188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3"/>
        <p14:stopEvt time="41434" objId="3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86568" y="930550"/>
            <a:ext cx="1088994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Stipendia</a:t>
            </a:r>
          </a:p>
          <a:p>
            <a:pPr marL="342900" indent="-342900" algn="just">
              <a:buFontTx/>
              <a:buChar char="-"/>
            </a:pPr>
            <a:r>
              <a:rPr lang="cs-CZ" sz="2000" dirty="0" smtClean="0">
                <a:hlinkClick r:id="rId2"/>
              </a:rPr>
              <a:t>https://www.upol.cz/studenti/studium/stipendia/</a:t>
            </a:r>
            <a:endParaRPr lang="cs-CZ" sz="2000" dirty="0" smtClean="0"/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- Stipendijní </a:t>
            </a:r>
            <a:r>
              <a:rPr lang="cs-CZ" sz="2000" dirty="0"/>
              <a:t>řád </a:t>
            </a:r>
            <a:r>
              <a:rPr lang="cs-CZ" sz="2000" dirty="0" smtClean="0"/>
              <a:t>Up </a:t>
            </a:r>
            <a:r>
              <a:rPr lang="cs-CZ" sz="2000" dirty="0" smtClean="0">
                <a:hlinkClick r:id="rId3"/>
              </a:rPr>
              <a:t>č. R-A-18/01-ÚZ01 </a:t>
            </a:r>
            <a:r>
              <a:rPr lang="cs-CZ" sz="2000" dirty="0" smtClean="0"/>
              <a:t>+ </a:t>
            </a:r>
            <a:r>
              <a:rPr lang="cs-CZ" sz="2000" dirty="0">
                <a:solidFill>
                  <a:srgbClr val="006FAD"/>
                </a:solidFill>
                <a:hlinkClick r:id="rId4" tooltip="Initiates file download"/>
              </a:rPr>
              <a:t>Směrnice děkanky S-2/2015</a:t>
            </a:r>
            <a:r>
              <a:rPr lang="cs-CZ" sz="2000" dirty="0">
                <a:solidFill>
                  <a:srgbClr val="4C4C4E"/>
                </a:solidFill>
              </a:rPr>
              <a:t> </a:t>
            </a:r>
            <a:r>
              <a:rPr lang="cs-CZ" sz="2000" dirty="0"/>
              <a:t>k provedení Stipendijního řádu UP </a:t>
            </a:r>
            <a:r>
              <a:rPr lang="cs-CZ" sz="2000" dirty="0" smtClean="0"/>
              <a:t>- </a:t>
            </a:r>
            <a:r>
              <a:rPr lang="cs-CZ" sz="2000" dirty="0"/>
              <a:t>prospěchová stipendia </a:t>
            </a:r>
            <a:r>
              <a:rPr lang="cs-CZ" sz="2000" dirty="0" smtClean="0"/>
              <a:t>+ </a:t>
            </a:r>
            <a:r>
              <a:rPr lang="cs-CZ" sz="2000" dirty="0">
                <a:hlinkClick r:id="rId5" tooltip="Initiates file download"/>
              </a:rPr>
              <a:t>Směrnice děkanky S-7/2016</a:t>
            </a:r>
            <a:r>
              <a:rPr lang="cs-CZ" sz="2000" dirty="0"/>
              <a:t> o mimořádných stipendiích za práci </a:t>
            </a:r>
            <a:r>
              <a:rPr lang="cs-CZ" sz="2000" dirty="0" smtClean="0"/>
              <a:t>pomocné                vědecké </a:t>
            </a:r>
            <a:r>
              <a:rPr lang="cs-CZ" sz="2000" dirty="0"/>
              <a:t>síly a mimořádných stipendiích v dalších případech</a:t>
            </a:r>
            <a:endParaRPr lang="cs-CZ" sz="2000" dirty="0" smtClean="0"/>
          </a:p>
          <a:p>
            <a:pPr algn="just"/>
            <a:r>
              <a:rPr lang="cs-CZ" sz="2000" dirty="0" smtClean="0"/>
              <a:t>- prospěchová a mimořádná stipendia – Vladěna Břeňová, </a:t>
            </a:r>
            <a:r>
              <a:rPr lang="cs-CZ" sz="2000" b="1" dirty="0" smtClean="0"/>
              <a:t>studijní odd. PF UP</a:t>
            </a:r>
          </a:p>
          <a:p>
            <a:pPr algn="just"/>
            <a:r>
              <a:rPr lang="cs-CZ" sz="2000" dirty="0" smtClean="0"/>
              <a:t>- ubytovací </a:t>
            </a:r>
            <a:r>
              <a:rPr lang="cs-CZ" sz="2000" dirty="0"/>
              <a:t>a sociální stipendia </a:t>
            </a:r>
            <a:r>
              <a:rPr lang="cs-CZ" sz="2000" dirty="0" smtClean="0"/>
              <a:t>– Monika </a:t>
            </a:r>
            <a:r>
              <a:rPr lang="cs-CZ" sz="2000" dirty="0"/>
              <a:t>Smitková, </a:t>
            </a:r>
            <a:r>
              <a:rPr lang="cs-CZ" sz="2000" b="1" dirty="0"/>
              <a:t>Rektorát UP </a:t>
            </a:r>
            <a:r>
              <a:rPr lang="cs-CZ" sz="2000" dirty="0" smtClean="0"/>
              <a:t>– oddělení </a:t>
            </a:r>
            <a:r>
              <a:rPr lang="cs-CZ" sz="2000" dirty="0"/>
              <a:t>pro studium</a:t>
            </a:r>
          </a:p>
          <a:p>
            <a:pPr algn="just"/>
            <a:endParaRPr lang="cs-CZ" sz="2000" dirty="0"/>
          </a:p>
          <a:p>
            <a:pPr algn="just"/>
            <a:endParaRPr lang="cs-CZ" sz="2400" b="1" dirty="0" smtClean="0"/>
          </a:p>
          <a:p>
            <a:pPr algn="just"/>
            <a:r>
              <a:rPr lang="cs-CZ" sz="2400" b="1" dirty="0" smtClean="0"/>
              <a:t>Poplatky </a:t>
            </a:r>
            <a:r>
              <a:rPr lang="cs-CZ" sz="2400" b="1" dirty="0"/>
              <a:t>spojené se </a:t>
            </a:r>
            <a:r>
              <a:rPr lang="cs-CZ" sz="2400" b="1" dirty="0" smtClean="0"/>
              <a:t>studiem</a:t>
            </a:r>
          </a:p>
          <a:p>
            <a:pPr marL="342900" indent="-342900" algn="just">
              <a:buFontTx/>
              <a:buChar char="-"/>
            </a:pPr>
            <a:r>
              <a:rPr lang="cs-CZ" sz="2000" dirty="0" smtClean="0">
                <a:hlinkClick r:id="rId6"/>
              </a:rPr>
              <a:t>https</a:t>
            </a:r>
            <a:r>
              <a:rPr lang="cs-CZ" sz="2000" dirty="0">
                <a:hlinkClick r:id="rId6"/>
              </a:rPr>
              <a:t>://www.upol.cz/studenti/studium/poplatky</a:t>
            </a:r>
            <a:r>
              <a:rPr lang="cs-CZ" sz="2000" dirty="0" smtClean="0">
                <a:hlinkClick r:id="rId6"/>
              </a:rPr>
              <a:t>/</a:t>
            </a:r>
            <a:endParaRPr lang="cs-CZ" sz="2000" dirty="0" smtClean="0"/>
          </a:p>
          <a:p>
            <a:pPr algn="just"/>
            <a:endParaRPr lang="cs-CZ" sz="2000" dirty="0"/>
          </a:p>
          <a:p>
            <a:pPr algn="just"/>
            <a:r>
              <a:rPr lang="cs-CZ" sz="2000" dirty="0" smtClean="0"/>
              <a:t>- </a:t>
            </a:r>
            <a:r>
              <a:rPr lang="sv-SE" sz="2000" dirty="0" smtClean="0"/>
              <a:t>Monika </a:t>
            </a:r>
            <a:r>
              <a:rPr lang="sv-SE" sz="2000" dirty="0"/>
              <a:t>Smitková, </a:t>
            </a:r>
            <a:r>
              <a:rPr lang="sv-SE" sz="2000" b="1" dirty="0"/>
              <a:t>Rektorát UP </a:t>
            </a:r>
            <a:r>
              <a:rPr lang="sv-SE" sz="2000" dirty="0" smtClean="0"/>
              <a:t>–</a:t>
            </a:r>
            <a:r>
              <a:rPr lang="cs-CZ" sz="2000" dirty="0" smtClean="0"/>
              <a:t> </a:t>
            </a:r>
            <a:r>
              <a:rPr lang="sv-SE" sz="2000" dirty="0" smtClean="0"/>
              <a:t>oddělení </a:t>
            </a:r>
            <a:r>
              <a:rPr lang="sv-SE" sz="2000" dirty="0"/>
              <a:t>pro studium</a:t>
            </a:r>
          </a:p>
          <a:p>
            <a:endParaRPr lang="cs-CZ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8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26"/>
    </mc:Choice>
    <mc:Fallback xmlns="">
      <p:transition spd="slow" advTm="2582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2"/>
        <p14:stopEvt time="25226" objId="2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48640" y="1623424"/>
            <a:ext cx="1107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24691" y="781051"/>
            <a:ext cx="11582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Výdej </a:t>
            </a:r>
            <a:r>
              <a:rPr lang="cs-CZ" sz="2400" b="1" dirty="0" smtClean="0"/>
              <a:t>Identifikačních karet studentům </a:t>
            </a:r>
            <a:r>
              <a:rPr lang="cs-CZ" sz="2400" b="1" dirty="0"/>
              <a:t>prvních </a:t>
            </a:r>
            <a:r>
              <a:rPr lang="cs-CZ" sz="2400" b="1" dirty="0" smtClean="0"/>
              <a:t>ročníků</a:t>
            </a:r>
          </a:p>
          <a:p>
            <a:endParaRPr lang="cs-CZ" sz="2000" b="1" dirty="0"/>
          </a:p>
          <a:p>
            <a:endParaRPr lang="cs-CZ" sz="2000" dirty="0" smtClean="0"/>
          </a:p>
          <a:p>
            <a:pPr algn="just"/>
            <a:r>
              <a:rPr lang="cs-CZ" sz="2400" b="1" dirty="0"/>
              <a:t>IDENTIFIKAČNÍ  KARTY</a:t>
            </a:r>
            <a:r>
              <a:rPr lang="cs-CZ" sz="2400" dirty="0"/>
              <a:t> (ISIC i standardní modrá karta UP) pro studenty </a:t>
            </a:r>
            <a:r>
              <a:rPr lang="cs-CZ" sz="2400" b="1" dirty="0"/>
              <a:t>prvních ročníků</a:t>
            </a:r>
            <a:r>
              <a:rPr lang="cs-CZ" sz="2400" dirty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se </a:t>
            </a:r>
            <a:r>
              <a:rPr lang="cs-CZ" sz="2400" dirty="0"/>
              <a:t>budou </a:t>
            </a:r>
            <a:r>
              <a:rPr lang="cs-CZ" sz="2400" dirty="0" smtClean="0"/>
              <a:t>vydávat v</a:t>
            </a:r>
            <a:r>
              <a:rPr lang="cs-CZ" sz="2400" dirty="0"/>
              <a:t> budově Zbrojnice (Biskupské nám. </a:t>
            </a:r>
            <a:r>
              <a:rPr lang="cs-CZ" sz="2400" dirty="0" smtClean="0"/>
              <a:t>1)</a:t>
            </a:r>
            <a:r>
              <a:rPr lang="cs-CZ" sz="2400" b="1" dirty="0" smtClean="0"/>
              <a:t>.</a:t>
            </a:r>
          </a:p>
          <a:p>
            <a:pPr algn="just"/>
            <a:endParaRPr lang="cs-CZ" dirty="0" smtClean="0"/>
          </a:p>
          <a:p>
            <a:pPr algn="just"/>
            <a:r>
              <a:rPr lang="cs-CZ" sz="2400" b="1" dirty="0" smtClean="0"/>
              <a:t>Každý </a:t>
            </a:r>
            <a:r>
              <a:rPr lang="cs-CZ" sz="2400" b="1" dirty="0"/>
              <a:t>student bude informován e-mailem </a:t>
            </a:r>
            <a:r>
              <a:rPr lang="cs-CZ" sz="2400" dirty="0"/>
              <a:t>o vytisknutí své karty a možnosti zarezervování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si </a:t>
            </a:r>
            <a:r>
              <a:rPr lang="cs-CZ" sz="2400" dirty="0"/>
              <a:t>dne a hodiny, kdy si kartu vyzvedne.</a:t>
            </a:r>
          </a:p>
          <a:p>
            <a:pPr algn="just"/>
            <a:endParaRPr lang="cs-CZ" sz="2400" dirty="0" smtClean="0"/>
          </a:p>
          <a:p>
            <a:pPr algn="just"/>
            <a:r>
              <a:rPr lang="cs-CZ" sz="2400" dirty="0" smtClean="0"/>
              <a:t>Studentům </a:t>
            </a:r>
            <a:r>
              <a:rPr lang="cs-CZ" sz="2400" dirty="0"/>
              <a:t>prvních ročníků se tisknou karty </a:t>
            </a:r>
            <a:r>
              <a:rPr lang="cs-CZ" sz="2400" dirty="0" smtClean="0"/>
              <a:t>až po </a:t>
            </a:r>
            <a:r>
              <a:rPr lang="cs-CZ" sz="2400" dirty="0"/>
              <a:t>úhradě kauce, po odeslání Žádosti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o </a:t>
            </a:r>
            <a:r>
              <a:rPr lang="cs-CZ" sz="2400" dirty="0"/>
              <a:t>vystavení IK a po zápisu do </a:t>
            </a:r>
            <a:r>
              <a:rPr lang="cs-CZ" sz="2400" dirty="0" smtClean="0"/>
              <a:t>1. ročníku.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Více info zde: </a:t>
            </a:r>
            <a:r>
              <a:rPr lang="cs-CZ" sz="2400" u="sng" dirty="0">
                <a:solidFill>
                  <a:srgbClr val="FF0000"/>
                </a:solidFill>
                <a:hlinkClick r:id="rId2"/>
              </a:rPr>
              <a:t>https://cvt.upol.cz/identifikacni-karty-ik/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7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83"/>
    </mc:Choice>
    <mc:Fallback xmlns="">
      <p:transition spd="slow" advTm="4098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40983" objId="4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988" y="365125"/>
            <a:ext cx="11287812" cy="1325563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Informace pro absolventy CŽV</a:t>
            </a:r>
            <a:endParaRPr lang="cs-CZ" sz="24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988" y="1801091"/>
            <a:ext cx="11325912" cy="4337772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cs-CZ" sz="2400" dirty="0" smtClean="0"/>
              <a:t>Absolventi CŽV si mohou dle vnitřní normy děkanky PF UP č. PF-B-22/3 podat žádost </a:t>
            </a:r>
            <a:br>
              <a:rPr lang="cs-CZ" sz="2400" dirty="0" smtClean="0"/>
            </a:br>
            <a:r>
              <a:rPr lang="cs-CZ" sz="2400" dirty="0" smtClean="0"/>
              <a:t>o uznání předmětů splněných v programu Právo a právní věda v CŽV a zařazení do druhého ročníku studia programu Právo a právní věda.</a:t>
            </a:r>
          </a:p>
          <a:p>
            <a:pPr algn="just">
              <a:buFontTx/>
              <a:buChar char="-"/>
            </a:pPr>
            <a:endParaRPr lang="cs-CZ" sz="2400" b="1" dirty="0"/>
          </a:p>
          <a:p>
            <a:pPr algn="just">
              <a:buFontTx/>
              <a:buChar char="-"/>
            </a:pPr>
            <a:r>
              <a:rPr lang="cs-CZ" sz="2400" b="1" dirty="0" smtClean="0"/>
              <a:t>Žádost může být podána na jednom formuláři s nutností doložit Zápisový list A z CŽV</a:t>
            </a:r>
          </a:p>
          <a:p>
            <a:pPr algn="just">
              <a:buFontTx/>
              <a:buChar char="-"/>
            </a:pPr>
            <a:endParaRPr lang="cs-CZ" sz="2400" b="1" dirty="0"/>
          </a:p>
          <a:p>
            <a:pPr algn="just">
              <a:buFontTx/>
              <a:buChar char="-"/>
            </a:pPr>
            <a:r>
              <a:rPr lang="cs-CZ" sz="2400" dirty="0" smtClean="0"/>
              <a:t>Formulář žádosti - viz odkaz</a:t>
            </a:r>
            <a:r>
              <a:rPr lang="cs-CZ" sz="2400" dirty="0"/>
              <a:t>: </a:t>
            </a:r>
            <a:r>
              <a:rPr lang="cs-CZ" sz="2400" dirty="0">
                <a:hlinkClick r:id="rId2"/>
              </a:rPr>
              <a:t>https://www.pf.upol.cz/studenti/studium/predpisy-a-formulare</a:t>
            </a:r>
            <a:r>
              <a:rPr lang="cs-CZ" sz="2400" dirty="0" smtClean="0">
                <a:hlinkClick r:id="rId2"/>
              </a:rPr>
              <a:t>/</a:t>
            </a:r>
            <a:endParaRPr lang="cs-CZ" sz="2400" dirty="0" smtClean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241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21"/>
    </mc:Choice>
    <mc:Fallback xmlns="">
      <p:transition spd="slow" advTm="2302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5"/>
        <p14:stopEvt time="23021" objId="5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37706" y="829975"/>
            <a:ext cx="531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1999" y="3091008"/>
            <a:ext cx="304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600" dirty="0" smtClean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-2" y="65758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5794" y="506662"/>
            <a:ext cx="11974285" cy="59550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cs-CZ" sz="24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STUDIJNÍ 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ODDĚLENÍ – budova A, 1. poschodí</a:t>
            </a:r>
            <a:b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Studijní referentky:</a:t>
            </a:r>
            <a:r>
              <a:rPr lang="cs-CZ" sz="2000" b="1" dirty="0"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endParaRPr lang="cs-CZ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Bc</a:t>
            </a:r>
            <a:r>
              <a:rPr lang="cs-CZ" sz="2000" b="1" dirty="0">
                <a:ea typeface="Tahoma" panose="020B0604030504040204" pitchFamily="34" charset="0"/>
                <a:cs typeface="Tahoma" panose="020B0604030504040204" pitchFamily="34" charset="0"/>
              </a:rPr>
              <a:t>. Lenka Sedláková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1. ročník magisterského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programu Právo a právní věda; bakalářské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a navazující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magisterské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studium; </a:t>
            </a:r>
          </a:p>
          <a:p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fakultní rozvrhář, tel.: 585 637 511, </a:t>
            </a:r>
            <a:endParaRPr lang="cs-CZ" sz="2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lenka.sedlakova@upol.cz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b="1" dirty="0">
                <a:ea typeface="Tahoma" panose="020B0604030504040204" pitchFamily="34" charset="0"/>
                <a:cs typeface="Tahoma" panose="020B0604030504040204" pitchFamily="34" charset="0"/>
              </a:rPr>
              <a:t>Úřední hodiny: 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pondělí, středa:    9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,00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- 11,30 hod.</a:t>
            </a:r>
            <a:b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	          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úterý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:                    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13,00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- 15,00 hod. </a:t>
            </a:r>
          </a:p>
          <a:p>
            <a:endParaRPr lang="cs-CZ" sz="2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Šárka Jelínková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2. - 5. ročník magisterského studia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programu Právo a právní věda, tel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.: 585 637 706, </a:t>
            </a:r>
            <a:endParaRPr lang="cs-CZ" sz="2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sarka.jelinkova@upol.cz</a:t>
            </a:r>
            <a:r>
              <a:rPr lang="cs-CZ" sz="2000" b="1" dirty="0">
                <a:ea typeface="Tahoma" panose="020B0604030504040204" pitchFamily="34" charset="0"/>
                <a:cs typeface="Tahoma" panose="020B0604030504040204" pitchFamily="34" charset="0"/>
              </a:rPr>
              <a:t>  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b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b="1" dirty="0">
                <a:ea typeface="Tahoma" panose="020B0604030504040204" pitchFamily="34" charset="0"/>
                <a:cs typeface="Tahoma" panose="020B0604030504040204" pitchFamily="34" charset="0"/>
              </a:rPr>
              <a:t>Úřední hodiny: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pondělí, středa, čtvrtek: 9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,00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- 11,30 hod.</a:t>
            </a:r>
          </a:p>
          <a:p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	         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 úterý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:                   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13,00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- 15,00 hod.</a:t>
            </a:r>
          </a:p>
          <a:p>
            <a:endParaRPr lang="cs-CZ" sz="2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Bc. Vladěna Břeňová, DiS.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– vedoucí studijního odd.</a:t>
            </a:r>
            <a:b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správa a zajištění agendy související se studiem na fakultě; mimořádná stipendia, databáze STAG; přijímací řízení; </a:t>
            </a:r>
          </a:p>
          <a:p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tel.: 585 637 510</a:t>
            </a:r>
            <a:b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e-mail: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vladena.brenova@upol.cz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studijni.pf@upol.cz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b="1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PROSÍME 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O DODRŽOVÁNÍ ÚŘEDNÍCH </a:t>
            </a:r>
            <a:r>
              <a:rPr lang="cs-CZ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HODIN</a:t>
            </a:r>
            <a:endParaRPr lang="cs-CZ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36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12"/>
    </mc:Choice>
    <mc:Fallback xmlns="">
      <p:transition spd="slow" advTm="1231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10993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578100"/>
            <a:ext cx="1206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ORGANIZACE STUDIA NA PRÁVNICKÉ FAKULTĚ UP</a:t>
            </a:r>
          </a:p>
          <a:p>
            <a:pPr algn="ctr"/>
            <a:r>
              <a:rPr lang="cs-CZ" dirty="0" smtClean="0"/>
              <a:t>Odkaz: </a:t>
            </a:r>
            <a:r>
              <a:rPr lang="cs-CZ" dirty="0" smtClean="0">
                <a:hlinkClick r:id="rId2"/>
              </a:rPr>
              <a:t>https://www.pf.upol.cz/studenti/studium/organizace-studia/#c6820</a:t>
            </a:r>
            <a:endParaRPr lang="cs-CZ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06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518"/>
    </mc:Choice>
    <mc:Fallback xmlns="">
      <p:transition spd="slow" advClick="0" advTm="2551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7"/>
        <p14:stopEvt time="25518" objId="7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+mn-lt"/>
              </a:rPr>
              <a:t>Potvrzení o studiu</a:t>
            </a:r>
            <a:endParaRPr lang="cs-CZ" sz="28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sz="2400" dirty="0"/>
              <a:t>Elektronickou verzi POTVRZENÍ O STUDIU si student vygeneruje na Portále UP, </a:t>
            </a:r>
            <a:endParaRPr lang="cs-CZ" sz="2400" dirty="0" smtClean="0"/>
          </a:p>
          <a:p>
            <a:pPr marL="0" indent="0" algn="just">
              <a:buNone/>
            </a:pPr>
            <a:r>
              <a:rPr lang="cs-CZ" sz="2400" dirty="0" smtClean="0"/>
              <a:t>dlaždice </a:t>
            </a:r>
            <a:r>
              <a:rPr lang="cs-CZ" sz="2400" dirty="0"/>
              <a:t>ELF/Formuláře </a:t>
            </a:r>
            <a:r>
              <a:rPr lang="cs-CZ" sz="2400" dirty="0" smtClean="0"/>
              <a:t> - až </a:t>
            </a:r>
            <a:r>
              <a:rPr lang="cs-CZ" sz="2400" dirty="0"/>
              <a:t>po </a:t>
            </a:r>
            <a:r>
              <a:rPr lang="cs-CZ" sz="2400" dirty="0" smtClean="0"/>
              <a:t>zápisu </a:t>
            </a:r>
            <a:r>
              <a:rPr lang="cs-CZ" sz="2400" dirty="0"/>
              <a:t>do 1. ročníku.</a:t>
            </a:r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sz="2400" dirty="0" smtClean="0"/>
              <a:t>U </a:t>
            </a:r>
            <a:r>
              <a:rPr lang="cs-CZ" sz="2400" dirty="0"/>
              <a:t>zápisu Vám budou potvrzovány průkazy na slevu v hromadné dopravě a potvrzení pro Správu sociálního zabezpečení, které si však musíte sami </a:t>
            </a:r>
            <a:r>
              <a:rPr lang="cs-CZ" sz="2400" dirty="0" smtClean="0"/>
              <a:t>opatřit.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369" y="2796248"/>
            <a:ext cx="2500800" cy="17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4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1"/>
    </mc:Choice>
    <mc:Fallback xmlns="">
      <p:transition spd="slow" advTm="7881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4"/>
        <p14:stopEvt time="6659" objId="4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7167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   </a:t>
            </a:r>
            <a:endParaRPr lang="cs-CZ" b="1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779511"/>
              </p:ext>
            </p:extLst>
          </p:nvPr>
        </p:nvGraphicFramePr>
        <p:xfrm>
          <a:off x="2832100" y="1525032"/>
          <a:ext cx="6527800" cy="460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" name="Acrobat Document" r:id="rId3" imgW="3207960" imgH="2263320" progId="AcroExch.Document.11">
                  <p:embed/>
                </p:oleObj>
              </mc:Choice>
              <mc:Fallback>
                <p:oleObj name="Acrobat Document" r:id="rId3" imgW="3207960" imgH="226332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2100" y="1525032"/>
                        <a:ext cx="6527800" cy="460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52400" y="1398032"/>
            <a:ext cx="260404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Studenty PF UP v Olomouci </a:t>
            </a:r>
          </a:p>
          <a:p>
            <a:r>
              <a:rPr lang="cs-CZ" b="1" dirty="0"/>
              <a:t>s</a:t>
            </a:r>
            <a:r>
              <a:rPr lang="cs-CZ" b="1" dirty="0" smtClean="0"/>
              <a:t>e stáváte </a:t>
            </a:r>
            <a:r>
              <a:rPr lang="cs-CZ" b="1" u="sng" dirty="0" smtClean="0"/>
              <a:t>dnem zápisu</a:t>
            </a:r>
            <a:r>
              <a:rPr lang="cs-CZ" b="1" dirty="0" smtClean="0"/>
              <a:t>.</a:t>
            </a:r>
          </a:p>
          <a:p>
            <a:endParaRPr lang="cs-CZ" b="1" dirty="0" smtClean="0"/>
          </a:p>
        </p:txBody>
      </p:sp>
      <p:pic>
        <p:nvPicPr>
          <p:cNvPr id="4301" name="Picture 2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70" y="243828"/>
            <a:ext cx="8215311" cy="623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61921" y="181029"/>
            <a:ext cx="6884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Univerzita Palackého v Olomouci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Právnická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Právo a právní věda  </a:t>
            </a:r>
            <a:r>
              <a:rPr lang="cs-CZ" sz="2000" b="1" dirty="0" smtClean="0">
                <a:solidFill>
                  <a:srgbClr val="FF0000"/>
                </a:solidFill>
              </a:rPr>
              <a:t>nebo</a:t>
            </a:r>
            <a:r>
              <a:rPr lang="cs-CZ" b="1" dirty="0" smtClean="0">
                <a:solidFill>
                  <a:srgbClr val="7030A0"/>
                </a:solidFill>
              </a:rPr>
              <a:t>  Právo ve veřejné správě, </a:t>
            </a:r>
            <a:r>
              <a:rPr lang="cs-CZ" b="1" dirty="0" smtClean="0">
                <a:solidFill>
                  <a:srgbClr val="FF0000"/>
                </a:solidFill>
              </a:rPr>
              <a:t>nebo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EPaPEU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18545" y="999254"/>
            <a:ext cx="4954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                                         - nehodící se škrtněte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864963" y="2388094"/>
            <a:ext cx="507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>
              <a:solidFill>
                <a:srgbClr val="7030A0"/>
              </a:solidFill>
            </a:endParaRPr>
          </a:p>
          <a:p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879018" y="3213267"/>
            <a:ext cx="6651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          </a:t>
            </a:r>
            <a:r>
              <a:rPr lang="cs-CZ" sz="2400" b="1" dirty="0" smtClean="0">
                <a:solidFill>
                  <a:srgbClr val="FF0000"/>
                </a:solidFill>
              </a:rPr>
              <a:t>2022   2023 </a:t>
            </a:r>
            <a:r>
              <a:rPr lang="cs-CZ" b="1" dirty="0" smtClean="0">
                <a:solidFill>
                  <a:srgbClr val="FF0000"/>
                </a:solidFill>
              </a:rPr>
              <a:t>                 </a:t>
            </a:r>
            <a:r>
              <a:rPr lang="cs-CZ" sz="2400" b="1" dirty="0" smtClean="0">
                <a:solidFill>
                  <a:srgbClr val="FF0000"/>
                </a:solidFill>
              </a:rPr>
              <a:t>datum zápisu      31. 8. 2023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               </a:t>
            </a:r>
            <a:r>
              <a:rPr lang="cs-CZ" sz="2400" b="1" dirty="0" smtClean="0">
                <a:solidFill>
                  <a:srgbClr val="FF0000"/>
                </a:solidFill>
              </a:rPr>
              <a:t>1.</a:t>
            </a:r>
            <a:r>
              <a:rPr lang="cs-CZ" b="1" dirty="0" smtClean="0">
                <a:solidFill>
                  <a:srgbClr val="FF0000"/>
                </a:solidFill>
              </a:rPr>
              <a:t>                                                   ____________________         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121020" y="5263359"/>
            <a:ext cx="782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Olomouci	             datum zápisu	   </a:t>
            </a:r>
            <a:r>
              <a:rPr lang="cs-CZ" b="1" dirty="0" smtClean="0">
                <a:solidFill>
                  <a:srgbClr val="FF0000"/>
                </a:solidFill>
              </a:rPr>
              <a:t>podepisuje referentka SO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13"/>
    </mc:Choice>
    <mc:Fallback xmlns="">
      <p:transition spd="slow" advTm="2181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3"/>
        <p14:stopEvt time="20743" objId="13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8" y="608094"/>
            <a:ext cx="10409296" cy="590342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68037" y="5988296"/>
            <a:ext cx="758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Přejeme Vám </a:t>
            </a:r>
            <a:r>
              <a:rPr lang="cs-CZ" sz="2800" b="1" dirty="0"/>
              <a:t>úspěšný akademický rok </a:t>
            </a:r>
            <a:r>
              <a:rPr lang="cs-CZ" sz="2800" b="1" dirty="0" smtClean="0"/>
              <a:t>2022/2023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6707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9"/>
    </mc:Choice>
    <mc:Fallback xmlns="">
      <p:transition spd="slow" advTm="9759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5742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1224" y="431800"/>
            <a:ext cx="18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0" y="3969623"/>
            <a:ext cx="1206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b="0" i="0" dirty="0">
              <a:effectLst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0" y="767760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i="0" dirty="0" smtClean="0">
                <a:effectLst/>
              </a:rPr>
              <a:t>Kreditový systém</a:t>
            </a:r>
          </a:p>
          <a:p>
            <a:pPr algn="just"/>
            <a:endParaRPr lang="cs-CZ" sz="2400" b="0" i="0" u="sng" dirty="0" smtClean="0">
              <a:effectLst/>
            </a:endParaRPr>
          </a:p>
          <a:p>
            <a:pPr algn="just"/>
            <a:r>
              <a:rPr lang="cs-CZ" sz="2400" b="0" i="0" u="sng" dirty="0" smtClean="0">
                <a:effectLst/>
              </a:rPr>
              <a:t>Kredity se získávají za absolvování předmětu</a:t>
            </a:r>
            <a:r>
              <a:rPr lang="cs-CZ" sz="2400" b="0" i="0" dirty="0" smtClean="0">
                <a:effectLst/>
              </a:rPr>
              <a:t>, tj. ukončením předmětu stanoveným způsobem /</a:t>
            </a:r>
            <a:r>
              <a:rPr lang="cs-CZ" sz="2400" b="0" i="0" dirty="0" err="1" smtClean="0">
                <a:effectLst/>
              </a:rPr>
              <a:t>Ko</a:t>
            </a:r>
            <a:r>
              <a:rPr lang="cs-CZ" sz="2400" b="0" i="0" dirty="0" smtClean="0">
                <a:effectLst/>
              </a:rPr>
              <a:t>, </a:t>
            </a:r>
            <a:r>
              <a:rPr lang="cs-CZ" sz="2400" b="0" i="0" dirty="0" err="1" smtClean="0">
                <a:effectLst/>
              </a:rPr>
              <a:t>Zp</a:t>
            </a:r>
            <a:r>
              <a:rPr lang="cs-CZ" sz="2400" b="0" i="0" dirty="0" smtClean="0">
                <a:effectLst/>
              </a:rPr>
              <a:t>, </a:t>
            </a:r>
            <a:r>
              <a:rPr lang="cs-CZ" sz="2400" b="0" i="0" dirty="0" err="1" smtClean="0">
                <a:effectLst/>
              </a:rPr>
              <a:t>Zk</a:t>
            </a:r>
            <a:r>
              <a:rPr lang="cs-CZ" sz="2400" b="0" i="0" dirty="0" smtClean="0">
                <a:effectLst/>
              </a:rPr>
              <a:t>,/ daným studijním plánem pro příslušný akademický rok. </a:t>
            </a:r>
          </a:p>
          <a:p>
            <a:pPr algn="just"/>
            <a:endParaRPr lang="cs-CZ" sz="2400" b="1" i="0" u="sng" dirty="0" smtClean="0">
              <a:solidFill>
                <a:srgbClr val="7030A0"/>
              </a:solidFill>
              <a:effectLst/>
            </a:endParaRPr>
          </a:p>
          <a:p>
            <a:pPr algn="just"/>
            <a:r>
              <a:rPr lang="cs-CZ" sz="2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 postup do vyššího ročníku:</a:t>
            </a:r>
          </a:p>
          <a:p>
            <a:pPr algn="just"/>
            <a:r>
              <a:rPr lang="cs-CZ" sz="2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Je student povinen získat </a:t>
            </a:r>
            <a:r>
              <a:rPr lang="cs-CZ" sz="2400" b="1" u="sng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 každém akademickém roce </a:t>
            </a:r>
            <a:r>
              <a:rPr lang="cs-CZ" sz="2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svého studia </a:t>
            </a:r>
            <a:r>
              <a:rPr lang="cs-CZ" sz="2400" b="1" u="sng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alespoň 40 kreditů </a:t>
            </a:r>
            <a:r>
              <a:rPr lang="cs-CZ" sz="2400" b="1" u="sng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cs-CZ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sz="2400" dirty="0">
                <a:ea typeface="Tahoma" panose="020B0604030504040204" pitchFamily="34" charset="0"/>
                <a:cs typeface="Tahoma" panose="020B0604030504040204" pitchFamily="34" charset="0"/>
              </a:rPr>
              <a:t>za předměty typu A + B + C celkem) </a:t>
            </a:r>
            <a:r>
              <a:rPr lang="cs-CZ" sz="2400" b="1" u="sng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 nutností absolvovat podruhé zapsaný předmět</a:t>
            </a:r>
            <a:r>
              <a:rPr lang="cs-CZ" sz="2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anebo takový počet kreditů, aby jejich součet s počtem kreditů získaných v předchozím akademickém roce dosahovat alespoň 80 rovněž s nutností absolvovat podruhé zapsaný předmět. </a:t>
            </a:r>
          </a:p>
          <a:p>
            <a:pPr algn="just"/>
            <a:endParaRPr lang="cs-CZ" sz="2400" b="1" i="0" u="sng" dirty="0" smtClean="0">
              <a:solidFill>
                <a:srgbClr val="7030A0"/>
              </a:solidFill>
              <a:effectLst/>
            </a:endParaRPr>
          </a:p>
          <a:p>
            <a:pPr algn="just"/>
            <a:r>
              <a:rPr lang="cs-CZ" sz="2400" b="1" i="0" u="sng" dirty="0" smtClean="0">
                <a:solidFill>
                  <a:srgbClr val="7030A0"/>
                </a:solidFill>
                <a:effectLst/>
              </a:rPr>
              <a:t>V pětiletém magisterském studiu je nutno získat 300 kreditů, </a:t>
            </a:r>
          </a:p>
          <a:p>
            <a:pPr algn="just"/>
            <a:r>
              <a:rPr lang="cs-CZ" sz="2400" b="1" i="0" u="sng" dirty="0" smtClean="0">
                <a:solidFill>
                  <a:srgbClr val="7030A0"/>
                </a:solidFill>
                <a:effectLst/>
              </a:rPr>
              <a:t>v bakalářském studiu 180 kreditů </a:t>
            </a:r>
          </a:p>
          <a:p>
            <a:pPr algn="just"/>
            <a:r>
              <a:rPr lang="cs-CZ" sz="2400" b="1" i="0" u="sng" dirty="0" smtClean="0">
                <a:solidFill>
                  <a:srgbClr val="7030A0"/>
                </a:solidFill>
                <a:effectLst/>
              </a:rPr>
              <a:t>a v navazujícím magisterském studiu 120 kreditů</a:t>
            </a:r>
            <a:r>
              <a:rPr lang="cs-CZ" sz="2400" b="1" i="0" dirty="0" smtClean="0">
                <a:solidFill>
                  <a:srgbClr val="7030A0"/>
                </a:solidFill>
                <a:effectLst/>
              </a:rPr>
              <a:t>.</a:t>
            </a:r>
          </a:p>
          <a:p>
            <a:pPr algn="just"/>
            <a:endParaRPr lang="cs-CZ" sz="2400" b="1" dirty="0" smtClean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b="0" i="0" dirty="0" smtClean="0">
              <a:effectLst/>
            </a:endParaRPr>
          </a:p>
          <a:p>
            <a:pPr algn="just"/>
            <a:endParaRPr lang="cs-CZ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379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84"/>
    </mc:Choice>
    <mc:Fallback xmlns="">
      <p:transition spd="slow" advTm="5078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49998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28897" y="1148917"/>
            <a:ext cx="18253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7030A0"/>
                </a:solidFill>
              </a:rPr>
              <a:t>Předměty dělíme na:</a:t>
            </a:r>
          </a:p>
          <a:p>
            <a:r>
              <a:rPr lang="cs-CZ" sz="1400" b="1" dirty="0" smtClean="0">
                <a:solidFill>
                  <a:srgbClr val="7030A0"/>
                </a:solidFill>
              </a:rPr>
              <a:t>-Povinné /A/</a:t>
            </a:r>
          </a:p>
          <a:p>
            <a:r>
              <a:rPr lang="cs-CZ" sz="1400" b="1" dirty="0" smtClean="0">
                <a:solidFill>
                  <a:srgbClr val="7030A0"/>
                </a:solidFill>
              </a:rPr>
              <a:t>-Povinně volitelné /B/</a:t>
            </a:r>
          </a:p>
          <a:p>
            <a:r>
              <a:rPr lang="cs-CZ" sz="1400" b="1" dirty="0" smtClean="0">
                <a:solidFill>
                  <a:srgbClr val="7030A0"/>
                </a:solidFill>
              </a:rPr>
              <a:t>-Volitelné /C/</a:t>
            </a:r>
            <a:endParaRPr lang="cs-CZ" sz="1400" b="1" dirty="0">
              <a:solidFill>
                <a:srgbClr val="7030A0"/>
              </a:solidFill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205204" y="3517777"/>
            <a:ext cx="2296081" cy="11430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NEZAPOMENOUT ZAPSAT JAZYK</a:t>
            </a:r>
            <a:endParaRPr lang="cs-CZ" sz="1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8897" y="5464968"/>
            <a:ext cx="3382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7030A0"/>
                </a:solidFill>
              </a:rPr>
              <a:t>Povinně volitelné předměty /B/- skupina 1</a:t>
            </a:r>
          </a:p>
          <a:p>
            <a:r>
              <a:rPr lang="cs-CZ" sz="1400" b="1" dirty="0" smtClean="0">
                <a:solidFill>
                  <a:srgbClr val="7030A0"/>
                </a:solidFill>
              </a:rPr>
              <a:t>Povinná </a:t>
            </a:r>
            <a:r>
              <a:rPr lang="cs-CZ" sz="1400" b="1" dirty="0">
                <a:solidFill>
                  <a:srgbClr val="7030A0"/>
                </a:solidFill>
              </a:rPr>
              <a:t>volba jednoho předmětu </a:t>
            </a:r>
            <a:endParaRPr lang="cs-CZ" sz="1400" b="1" dirty="0" smtClean="0">
              <a:solidFill>
                <a:srgbClr val="7030A0"/>
              </a:solidFill>
            </a:endParaRPr>
          </a:p>
          <a:p>
            <a:r>
              <a:rPr lang="cs-CZ" sz="1400" b="1" dirty="0" smtClean="0">
                <a:solidFill>
                  <a:srgbClr val="7030A0"/>
                </a:solidFill>
              </a:rPr>
              <a:t>v </a:t>
            </a:r>
            <a:r>
              <a:rPr lang="cs-CZ" sz="1400" b="1" dirty="0">
                <a:solidFill>
                  <a:srgbClr val="7030A0"/>
                </a:solidFill>
              </a:rPr>
              <a:t>průběhu </a:t>
            </a:r>
            <a:r>
              <a:rPr lang="cs-CZ" sz="1400" b="1" dirty="0" smtClean="0">
                <a:solidFill>
                  <a:srgbClr val="7030A0"/>
                </a:solidFill>
              </a:rPr>
              <a:t>studia!</a:t>
            </a:r>
            <a:endParaRPr lang="cs-CZ" sz="1400" b="1" dirty="0">
              <a:solidFill>
                <a:srgbClr val="7030A0"/>
              </a:solidFill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10289309" y="5378830"/>
            <a:ext cx="1533236" cy="1734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0" y="634221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>
                <a:hlinkClick r:id="rId3"/>
              </a:rPr>
              <a:t>https://</a:t>
            </a:r>
            <a:r>
              <a:rPr lang="cs-CZ" sz="900" dirty="0" smtClean="0">
                <a:hlinkClick r:id="rId3"/>
              </a:rPr>
              <a:t>www.pf.upol.cz/studenti/studium/studijni/-</a:t>
            </a:r>
            <a:r>
              <a:rPr lang="cs-CZ" sz="900" dirty="0">
                <a:hlinkClick r:id="rId3"/>
              </a:rPr>
              <a:t>plany-a-rozvrhy</a:t>
            </a:r>
            <a:endParaRPr lang="cs-CZ" sz="900" dirty="0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125" y="0"/>
            <a:ext cx="8691223" cy="6655012"/>
          </a:xfrm>
          <a:prstGeom prst="rect">
            <a:avLst/>
          </a:prstGeom>
        </p:spPr>
      </p:pic>
      <p:cxnSp>
        <p:nvCxnSpPr>
          <p:cNvPr id="26" name="Přímá spojnice 25"/>
          <p:cNvCxnSpPr/>
          <p:nvPr/>
        </p:nvCxnSpPr>
        <p:spPr>
          <a:xfrm flipV="1">
            <a:off x="3781887" y="1970843"/>
            <a:ext cx="8149701" cy="88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V="1">
            <a:off x="10715348" y="4021584"/>
            <a:ext cx="139379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10715348" y="6001304"/>
            <a:ext cx="132277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Šipka doprava 5"/>
          <p:cNvSpPr/>
          <p:nvPr/>
        </p:nvSpPr>
        <p:spPr>
          <a:xfrm>
            <a:off x="2905245" y="5683694"/>
            <a:ext cx="779500" cy="38135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7030A0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10590835" y="613598"/>
            <a:ext cx="1447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8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66"/>
    </mc:Choice>
    <mc:Fallback xmlns="">
      <p:transition spd="slow" advTm="11716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8"/>
        <p14:stopEvt time="116087" objId="8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549399"/>
            <a:ext cx="12191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3600" b="1" dirty="0" smtClean="0"/>
          </a:p>
          <a:p>
            <a:pPr algn="ctr"/>
            <a:r>
              <a:rPr lang="cs-CZ" sz="3600" b="1" dirty="0" smtClean="0"/>
              <a:t>STUDIJNÍ PLÁNY</a:t>
            </a:r>
          </a:p>
          <a:p>
            <a:pPr algn="ctr"/>
            <a:r>
              <a:rPr lang="cs-CZ" dirty="0" smtClean="0"/>
              <a:t>Odkaz: </a:t>
            </a:r>
            <a:r>
              <a:rPr lang="cs-CZ" dirty="0">
                <a:hlinkClick r:id="rId2"/>
              </a:rPr>
              <a:t>https://www.pf.upol.cz/studenti/studium/studijni-plany-a-rozvrhy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algn="ctr"/>
            <a:endParaRPr lang="cs-CZ" dirty="0"/>
          </a:p>
          <a:p>
            <a:pPr algn="ctr"/>
            <a:r>
              <a:rPr lang="cs-CZ" sz="3600" b="1" dirty="0" smtClean="0"/>
              <a:t>OBSAHOVÁ NÁPLŇ PŘEDMĚTŮ</a:t>
            </a:r>
          </a:p>
          <a:p>
            <a:pPr algn="ctr"/>
            <a:r>
              <a:rPr lang="cs-CZ" dirty="0" smtClean="0"/>
              <a:t>Odkaz: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stag.upol.cz/portal/studium/prohlizeni.html</a:t>
            </a:r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04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47"/>
    </mc:Choice>
    <mc:Fallback xmlns="">
      <p:transition spd="slow" advTm="894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7577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37706" y="829975"/>
            <a:ext cx="531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40358" y="2678708"/>
            <a:ext cx="304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27247" y="515021"/>
            <a:ext cx="12064753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/>
              <a:t>Harmonogram akademického roku </a:t>
            </a:r>
            <a:r>
              <a:rPr lang="cs-CZ" sz="2000" b="1" cap="all" dirty="0" smtClean="0"/>
              <a:t>2022/2023</a:t>
            </a:r>
          </a:p>
          <a:p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ODKAZ: </a:t>
            </a:r>
            <a:r>
              <a:rPr lang="cs-CZ" sz="200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https://www.pf.upol.cz/studenti/studium/harmonogram-akademickeho-roku/#c50614</a:t>
            </a:r>
            <a:endParaRPr lang="cs-CZ" sz="20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b="1" dirty="0" smtClean="0">
              <a:solidFill>
                <a:srgbClr val="FF0000"/>
              </a:solidFill>
            </a:endParaRPr>
          </a:p>
          <a:p>
            <a:r>
              <a:rPr lang="cs-CZ" sz="2000" b="1" dirty="0" smtClean="0"/>
              <a:t>1</a:t>
            </a:r>
            <a:r>
              <a:rPr lang="cs-CZ" sz="2000" b="1" dirty="0"/>
              <a:t>. Akademický rok </a:t>
            </a:r>
            <a:r>
              <a:rPr lang="cs-CZ" sz="2000" b="1" dirty="0" smtClean="0"/>
              <a:t>2021/2022:</a:t>
            </a:r>
            <a:r>
              <a:rPr lang="cs-CZ" sz="2000" b="1" dirty="0"/>
              <a:t>		1. 9. </a:t>
            </a:r>
            <a:r>
              <a:rPr lang="cs-CZ" sz="2000" b="1" dirty="0" smtClean="0"/>
              <a:t>2022 – </a:t>
            </a:r>
            <a:r>
              <a:rPr lang="cs-CZ" sz="2000" b="1" dirty="0"/>
              <a:t>31. 8. </a:t>
            </a:r>
            <a:r>
              <a:rPr lang="cs-CZ" sz="2000" b="1" dirty="0" smtClean="0"/>
              <a:t>2023</a:t>
            </a:r>
            <a:endParaRPr lang="cs-CZ" sz="2000" dirty="0"/>
          </a:p>
          <a:p>
            <a:r>
              <a:rPr lang="cs-CZ" sz="2000" dirty="0">
                <a:solidFill>
                  <a:srgbClr val="FF0000"/>
                </a:solidFill>
              </a:rPr>
              <a:t> </a:t>
            </a:r>
          </a:p>
          <a:p>
            <a:r>
              <a:rPr lang="cs-CZ" sz="2000" b="1" dirty="0"/>
              <a:t>2. Zápisy do 1. ročníku studia:</a:t>
            </a:r>
            <a:r>
              <a:rPr lang="cs-CZ" sz="2000" dirty="0"/>
              <a:t>		</a:t>
            </a:r>
            <a:r>
              <a:rPr lang="cs-CZ" sz="2000" dirty="0" smtClean="0"/>
              <a:t>srpen 2022</a:t>
            </a:r>
            <a:endParaRPr lang="cs-CZ" sz="2000" dirty="0"/>
          </a:p>
          <a:p>
            <a:endParaRPr lang="cs-CZ" sz="2000" b="1" dirty="0" smtClean="0"/>
          </a:p>
          <a:p>
            <a:r>
              <a:rPr lang="cs-CZ" sz="2000" b="1" dirty="0" smtClean="0"/>
              <a:t>3</a:t>
            </a:r>
            <a:r>
              <a:rPr lang="cs-CZ" sz="2000" b="1" dirty="0"/>
              <a:t>. Imatrikulace:				</a:t>
            </a:r>
            <a:r>
              <a:rPr lang="cs-CZ" sz="2000" dirty="0" smtClean="0"/>
              <a:t>proběhne formálně podpisem imatrikulačního slibu v den zápisu do 					studia</a:t>
            </a:r>
            <a:endParaRPr lang="cs-CZ" sz="2000" dirty="0"/>
          </a:p>
          <a:p>
            <a:r>
              <a:rPr lang="cs-CZ" sz="2000" b="1" dirty="0" smtClean="0"/>
              <a:t>4</a:t>
            </a:r>
            <a:r>
              <a:rPr lang="cs-CZ" sz="2000" b="1" dirty="0"/>
              <a:t>. Harmonogram výuky na PF UP</a:t>
            </a:r>
            <a:endParaRPr lang="cs-CZ" sz="2000" dirty="0"/>
          </a:p>
          <a:p>
            <a:r>
              <a:rPr lang="cs-CZ" sz="2000" i="1" dirty="0"/>
              <a:t>Zimní semestr:				</a:t>
            </a:r>
            <a:r>
              <a:rPr lang="cs-CZ" sz="2000" dirty="0"/>
              <a:t>1. 9. </a:t>
            </a:r>
            <a:r>
              <a:rPr lang="cs-CZ" sz="2000" dirty="0" smtClean="0"/>
              <a:t>2022 </a:t>
            </a:r>
            <a:r>
              <a:rPr lang="cs-CZ" sz="2000" dirty="0"/>
              <a:t>– </a:t>
            </a:r>
            <a:r>
              <a:rPr lang="cs-CZ" sz="2000" dirty="0" smtClean="0"/>
              <a:t>12. </a:t>
            </a:r>
            <a:r>
              <a:rPr lang="cs-CZ" sz="2000" dirty="0"/>
              <a:t>2. </a:t>
            </a:r>
            <a:r>
              <a:rPr lang="cs-CZ" sz="2000" dirty="0" smtClean="0"/>
              <a:t>2023</a:t>
            </a:r>
            <a:endParaRPr lang="cs-CZ" sz="2000" dirty="0"/>
          </a:p>
          <a:p>
            <a:pPr lvl="0"/>
            <a:r>
              <a:rPr lang="cs-CZ" sz="2000" dirty="0"/>
              <a:t>V</a:t>
            </a:r>
            <a:r>
              <a:rPr lang="cs-CZ" sz="2000" dirty="0" smtClean="0"/>
              <a:t>ýuka</a:t>
            </a:r>
            <a:r>
              <a:rPr lang="cs-CZ" sz="2000" dirty="0"/>
              <a:t>:					</a:t>
            </a:r>
            <a:r>
              <a:rPr lang="cs-CZ" sz="2000" dirty="0" smtClean="0"/>
              <a:t>19. </a:t>
            </a:r>
            <a:r>
              <a:rPr lang="cs-CZ" sz="2000" dirty="0"/>
              <a:t>9. </a:t>
            </a:r>
            <a:r>
              <a:rPr lang="cs-CZ" sz="2000" dirty="0" smtClean="0"/>
              <a:t>2022 </a:t>
            </a:r>
            <a:r>
              <a:rPr lang="cs-CZ" sz="2000" dirty="0"/>
              <a:t>– </a:t>
            </a:r>
            <a:r>
              <a:rPr lang="cs-CZ" sz="2000" dirty="0" smtClean="0"/>
              <a:t>16. </a:t>
            </a:r>
            <a:r>
              <a:rPr lang="cs-CZ" sz="2000" dirty="0"/>
              <a:t>12. </a:t>
            </a:r>
            <a:r>
              <a:rPr lang="cs-CZ" sz="2000" dirty="0" smtClean="0"/>
              <a:t>2022 </a:t>
            </a:r>
            <a:r>
              <a:rPr lang="cs-CZ" sz="2000" dirty="0"/>
              <a:t>(13 </a:t>
            </a:r>
            <a:r>
              <a:rPr lang="cs-CZ" sz="2000" dirty="0" smtClean="0"/>
              <a:t>výukových týdnů</a:t>
            </a:r>
            <a:r>
              <a:rPr lang="cs-CZ" sz="2000" dirty="0"/>
              <a:t>)</a:t>
            </a:r>
          </a:p>
          <a:p>
            <a:pPr lvl="0"/>
            <a:r>
              <a:rPr lang="cs-CZ" sz="2000" dirty="0"/>
              <a:t>Z</a:t>
            </a:r>
            <a:r>
              <a:rPr lang="cs-CZ" sz="2000" dirty="0" smtClean="0"/>
              <a:t>kouškové </a:t>
            </a:r>
            <a:r>
              <a:rPr lang="cs-CZ" sz="2000" dirty="0"/>
              <a:t>období:			</a:t>
            </a:r>
            <a:r>
              <a:rPr lang="cs-CZ" sz="2000" dirty="0" smtClean="0"/>
              <a:t>17. 12. 2022 </a:t>
            </a:r>
            <a:r>
              <a:rPr lang="cs-CZ" sz="2000" dirty="0"/>
              <a:t>– </a:t>
            </a:r>
            <a:r>
              <a:rPr lang="cs-CZ" sz="2000" dirty="0" smtClean="0"/>
              <a:t>12. </a:t>
            </a:r>
            <a:r>
              <a:rPr lang="cs-CZ" sz="2000" dirty="0"/>
              <a:t>2. </a:t>
            </a:r>
            <a:r>
              <a:rPr lang="cs-CZ" sz="2000" dirty="0" smtClean="0"/>
              <a:t>2023</a:t>
            </a:r>
            <a:endParaRPr lang="cs-CZ" sz="2000" dirty="0"/>
          </a:p>
          <a:p>
            <a:r>
              <a:rPr lang="cs-CZ" sz="2000" dirty="0"/>
              <a:t> </a:t>
            </a:r>
          </a:p>
          <a:p>
            <a:r>
              <a:rPr lang="cs-CZ" sz="2000" i="1" dirty="0"/>
              <a:t>Letní semestr:	</a:t>
            </a:r>
            <a:r>
              <a:rPr lang="cs-CZ" sz="2000" dirty="0"/>
              <a:t>			</a:t>
            </a:r>
            <a:r>
              <a:rPr lang="cs-CZ" sz="2000" dirty="0" smtClean="0"/>
              <a:t>13. </a:t>
            </a:r>
            <a:r>
              <a:rPr lang="cs-CZ" sz="2000" dirty="0"/>
              <a:t>2. </a:t>
            </a:r>
            <a:r>
              <a:rPr lang="cs-CZ" sz="2000" dirty="0" smtClean="0"/>
              <a:t>2023 </a:t>
            </a:r>
            <a:r>
              <a:rPr lang="cs-CZ" sz="2000" dirty="0"/>
              <a:t>– </a:t>
            </a:r>
            <a:r>
              <a:rPr lang="cs-CZ" sz="2000" dirty="0" smtClean="0"/>
              <a:t>31. 8. 2023</a:t>
            </a:r>
            <a:endParaRPr lang="cs-CZ" sz="2000" dirty="0"/>
          </a:p>
          <a:p>
            <a:pPr lvl="0"/>
            <a:r>
              <a:rPr lang="cs-CZ" sz="2000" dirty="0"/>
              <a:t>V</a:t>
            </a:r>
            <a:r>
              <a:rPr lang="cs-CZ" sz="2000" dirty="0" smtClean="0"/>
              <a:t>ýuka</a:t>
            </a:r>
            <a:r>
              <a:rPr lang="cs-CZ" sz="2000" dirty="0"/>
              <a:t>:					</a:t>
            </a:r>
            <a:r>
              <a:rPr lang="cs-CZ" sz="2000" dirty="0" smtClean="0"/>
              <a:t>13. </a:t>
            </a:r>
            <a:r>
              <a:rPr lang="cs-CZ" sz="2000" dirty="0"/>
              <a:t>2. </a:t>
            </a:r>
            <a:r>
              <a:rPr lang="cs-CZ" sz="2000" dirty="0" smtClean="0"/>
              <a:t>2023 </a:t>
            </a:r>
            <a:r>
              <a:rPr lang="cs-CZ" sz="2000" dirty="0"/>
              <a:t>– </a:t>
            </a:r>
            <a:r>
              <a:rPr lang="cs-CZ" sz="2000" dirty="0" smtClean="0"/>
              <a:t>12. </a:t>
            </a:r>
            <a:r>
              <a:rPr lang="cs-CZ" sz="2000" dirty="0"/>
              <a:t>5. </a:t>
            </a:r>
            <a:r>
              <a:rPr lang="cs-CZ" sz="2000" dirty="0" smtClean="0"/>
              <a:t>2023 </a:t>
            </a:r>
            <a:r>
              <a:rPr lang="cs-CZ" sz="2000" dirty="0"/>
              <a:t>(13 </a:t>
            </a:r>
            <a:r>
              <a:rPr lang="cs-CZ" sz="2000" dirty="0" smtClean="0"/>
              <a:t>výukových týdnů</a:t>
            </a:r>
            <a:r>
              <a:rPr lang="cs-CZ" sz="2000" dirty="0"/>
              <a:t>)</a:t>
            </a:r>
          </a:p>
          <a:p>
            <a:pPr lvl="0"/>
            <a:r>
              <a:rPr lang="cs-CZ" sz="2000" dirty="0" smtClean="0"/>
              <a:t>Zkouškové </a:t>
            </a:r>
            <a:r>
              <a:rPr lang="cs-CZ" sz="2000" dirty="0"/>
              <a:t>období:			</a:t>
            </a:r>
            <a:r>
              <a:rPr lang="cs-CZ" sz="2000" dirty="0" smtClean="0"/>
              <a:t>13. </a:t>
            </a:r>
            <a:r>
              <a:rPr lang="cs-CZ" sz="2000" dirty="0"/>
              <a:t>5. </a:t>
            </a:r>
            <a:r>
              <a:rPr lang="cs-CZ" sz="2000" dirty="0" smtClean="0"/>
              <a:t>2023 </a:t>
            </a:r>
            <a:r>
              <a:rPr lang="cs-CZ" sz="2000" dirty="0"/>
              <a:t>– </a:t>
            </a:r>
            <a:r>
              <a:rPr lang="cs-CZ" sz="2000" dirty="0" smtClean="0"/>
              <a:t>6. </a:t>
            </a:r>
            <a:r>
              <a:rPr lang="cs-CZ" sz="2000" dirty="0"/>
              <a:t>9. </a:t>
            </a:r>
            <a:r>
              <a:rPr lang="cs-CZ" sz="2000" dirty="0" smtClean="0"/>
              <a:t>2023</a:t>
            </a:r>
            <a:endParaRPr lang="cs-CZ" sz="2000" dirty="0"/>
          </a:p>
          <a:p>
            <a:endParaRPr lang="cs-CZ" sz="2000" b="1" dirty="0" smtClean="0"/>
          </a:p>
          <a:p>
            <a:r>
              <a:rPr lang="cs-CZ" sz="2000" b="1" dirty="0" smtClean="0"/>
              <a:t>Mezní </a:t>
            </a:r>
            <a:r>
              <a:rPr lang="cs-CZ" sz="2000" b="1" dirty="0"/>
              <a:t>termín splnění studijních povinností za akademický rok </a:t>
            </a:r>
            <a:r>
              <a:rPr lang="cs-CZ" sz="2000" b="1" dirty="0" smtClean="0"/>
              <a:t>2022/2023:  </a:t>
            </a:r>
            <a:r>
              <a:rPr lang="cs-CZ" sz="2000" b="1" u="sng" dirty="0"/>
              <a:t>do 6</a:t>
            </a:r>
            <a:r>
              <a:rPr lang="cs-CZ" sz="2000" b="1" u="sng" dirty="0" smtClean="0"/>
              <a:t>. </a:t>
            </a:r>
            <a:r>
              <a:rPr lang="cs-CZ" sz="2000" b="1" u="sng" dirty="0"/>
              <a:t>9. </a:t>
            </a:r>
            <a:r>
              <a:rPr lang="cs-CZ" sz="2000" b="1" u="sng" dirty="0" smtClean="0"/>
              <a:t>2023</a:t>
            </a:r>
            <a:endParaRPr lang="cs-CZ" sz="2000" dirty="0"/>
          </a:p>
          <a:p>
            <a:r>
              <a:rPr lang="cs-CZ" b="1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60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60"/>
    </mc:Choice>
    <mc:Fallback xmlns="">
      <p:transition spd="slow" advTm="2306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4"/>
        <p14:stopEvt time="22356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" y="744994"/>
            <a:ext cx="1219199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/>
              <a:t>Informace k systému </a:t>
            </a:r>
            <a:r>
              <a:rPr lang="cs-CZ" sz="2400" b="1" dirty="0" smtClean="0"/>
              <a:t>STAG</a:t>
            </a:r>
          </a:p>
          <a:p>
            <a:pPr algn="just"/>
            <a:endParaRPr lang="cs-CZ" sz="2400" dirty="0" smtClean="0"/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algn="just"/>
            <a:r>
              <a:rPr lang="cs-CZ" sz="2400" dirty="0" smtClean="0"/>
              <a:t>Veškerá </a:t>
            </a:r>
            <a:r>
              <a:rPr lang="cs-CZ" sz="2400" dirty="0"/>
              <a:t>studijní agenda je vedena elektronickým systémem </a:t>
            </a:r>
            <a:r>
              <a:rPr lang="cs-CZ" sz="2400" b="1" dirty="0"/>
              <a:t>STAG</a:t>
            </a:r>
            <a:r>
              <a:rPr lang="cs-CZ" sz="2400" dirty="0"/>
              <a:t> ( Studijní agenda). </a:t>
            </a:r>
            <a:endParaRPr lang="cs-CZ" sz="2400" dirty="0" smtClean="0"/>
          </a:p>
          <a:p>
            <a:pPr algn="just"/>
            <a:r>
              <a:rPr lang="cs-CZ" sz="2400" dirty="0" smtClean="0"/>
              <a:t>Prostřednictvím </a:t>
            </a:r>
            <a:r>
              <a:rPr lang="cs-CZ" sz="2400" dirty="0"/>
              <a:t>systému STAG probíhá mj. </a:t>
            </a:r>
            <a:endParaRPr lang="cs-CZ" sz="2400" dirty="0" smtClean="0"/>
          </a:p>
          <a:p>
            <a:pPr algn="just"/>
            <a:r>
              <a:rPr lang="cs-CZ" sz="2400" b="1" dirty="0" smtClean="0">
                <a:solidFill>
                  <a:srgbClr val="7030A0"/>
                </a:solidFill>
              </a:rPr>
              <a:t>- ZÁPIS NA PŘEDMĚTY </a:t>
            </a:r>
            <a:r>
              <a:rPr lang="cs-CZ" sz="2400" b="1" dirty="0" smtClean="0"/>
              <a:t>/tj. přihlašování na rozvrhové akce/</a:t>
            </a:r>
          </a:p>
          <a:p>
            <a:pPr algn="just"/>
            <a:r>
              <a:rPr lang="cs-CZ" sz="2400" b="1" dirty="0" smtClean="0">
                <a:solidFill>
                  <a:srgbClr val="7030A0"/>
                </a:solidFill>
              </a:rPr>
              <a:t>- ZAPISOVÁNÍ KE SPLNĚNÍ STUDIJNÍCH POVINNOSTÍ</a:t>
            </a:r>
            <a:endParaRPr lang="cs-CZ" sz="2400" b="1" dirty="0">
              <a:solidFill>
                <a:srgbClr val="7030A0"/>
              </a:solidFill>
            </a:endParaRPr>
          </a:p>
          <a:p>
            <a:pPr algn="just"/>
            <a:endParaRPr lang="cs-CZ" sz="2400" dirty="0" smtClean="0"/>
          </a:p>
          <a:p>
            <a:pPr algn="just"/>
            <a:r>
              <a:rPr lang="cs-CZ" sz="2400" b="1" u="sng" dirty="0" smtClean="0"/>
              <a:t>Přístup do informačních systémů UP STAG/PORTAL vyžaduje zadání Uživatelského jména a hesla. </a:t>
            </a:r>
          </a:p>
          <a:p>
            <a:pPr algn="just"/>
            <a:r>
              <a:rPr lang="cs-CZ" sz="2400" dirty="0" smtClean="0"/>
              <a:t>Přihlašovací jméno nyní </a:t>
            </a:r>
            <a:r>
              <a:rPr lang="cs-CZ" sz="2400" dirty="0"/>
              <a:t>přijatí uchazeči naleznou v elektronické přihlášce </a:t>
            </a:r>
            <a:r>
              <a:rPr lang="cs-CZ" sz="2400" dirty="0" smtClean="0"/>
              <a:t>(</a:t>
            </a:r>
            <a:r>
              <a:rPr lang="cs-CZ" sz="2400" dirty="0"/>
              <a:t>prihlaska.upol.cz), </a:t>
            </a:r>
            <a:r>
              <a:rPr lang="cs-CZ" sz="2400" dirty="0" smtClean="0"/>
              <a:t>v</a:t>
            </a:r>
            <a:r>
              <a:rPr lang="cs-CZ" sz="2400" dirty="0"/>
              <a:t> </a:t>
            </a:r>
            <a:r>
              <a:rPr lang="cs-CZ" sz="2400" dirty="0" smtClean="0"/>
              <a:t>části </a:t>
            </a:r>
            <a:r>
              <a:rPr lang="cs-CZ" sz="2400" dirty="0"/>
              <a:t>Osobní údaje.  </a:t>
            </a:r>
            <a:r>
              <a:rPr lang="cs-CZ" sz="2400" dirty="0" smtClean="0"/>
              <a:t>/</a:t>
            </a:r>
            <a:r>
              <a:rPr lang="cs-CZ" sz="2400" b="1" dirty="0" smtClean="0"/>
              <a:t>2-3 dny po zápisu do studia</a:t>
            </a:r>
            <a:r>
              <a:rPr lang="cs-CZ" sz="2400" dirty="0" smtClean="0"/>
              <a:t>/.</a:t>
            </a:r>
          </a:p>
          <a:p>
            <a:pPr marL="342900" indent="-342900" algn="just">
              <a:buFontTx/>
              <a:buChar char="-"/>
            </a:pPr>
            <a:r>
              <a:rPr lang="cs-CZ" sz="2400" dirty="0" smtClean="0"/>
              <a:t>Návod</a:t>
            </a:r>
            <a:r>
              <a:rPr lang="cs-CZ" sz="2400" dirty="0"/>
              <a:t>, jak se přihlásit do univerzitních informačních systémů (STAG, menza, </a:t>
            </a:r>
            <a:r>
              <a:rPr lang="cs-CZ" sz="2400" dirty="0" smtClean="0"/>
              <a:t>e-mail): </a:t>
            </a:r>
            <a:r>
              <a:rPr lang="cs-CZ" sz="2400" u="sng" dirty="0" smtClean="0">
                <a:hlinkClick r:id="rId2"/>
              </a:rPr>
              <a:t>https</a:t>
            </a:r>
            <a:r>
              <a:rPr lang="cs-CZ" sz="2400" u="sng" dirty="0">
                <a:hlinkClick r:id="rId2"/>
              </a:rPr>
              <a:t>://</a:t>
            </a:r>
            <a:r>
              <a:rPr lang="cs-CZ" sz="2400" u="sng" dirty="0" smtClean="0">
                <a:hlinkClick r:id="rId2"/>
              </a:rPr>
              <a:t>wiki.upol.cz/upwiki/Nastaveni_hesla</a:t>
            </a:r>
            <a:endParaRPr lang="cs-CZ" sz="2400" u="sng" dirty="0" smtClean="0"/>
          </a:p>
          <a:p>
            <a:pPr marL="342900" indent="-342900" algn="just">
              <a:buFontTx/>
              <a:buChar char="-"/>
            </a:pPr>
            <a:r>
              <a:rPr lang="cs-CZ" sz="2400" b="1" dirty="0" smtClean="0"/>
              <a:t>Po </a:t>
            </a:r>
            <a:r>
              <a:rPr lang="cs-CZ" sz="2400" b="1" dirty="0"/>
              <a:t>zápisu ke studiu je studentovi přiděleno osobní </a:t>
            </a:r>
            <a:r>
              <a:rPr lang="cs-CZ" sz="2400" b="1" dirty="0" smtClean="0"/>
              <a:t>číslo.</a:t>
            </a:r>
            <a:endParaRPr lang="cs-CZ" sz="2400" dirty="0" smtClean="0"/>
          </a:p>
          <a:p>
            <a:endParaRPr lang="cs-CZ" sz="24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023" y="935729"/>
            <a:ext cx="1696972" cy="12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84"/>
    </mc:Choice>
    <mc:Fallback xmlns="">
      <p:transition spd="slow" advTm="3858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2"/>
        <p14:stopEvt time="37682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418" y="778060"/>
            <a:ext cx="10104582" cy="4351338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>
            <a:off x="1216240" y="2201662"/>
            <a:ext cx="147555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2592228"/>
            <a:ext cx="27893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Přihlašovací jméno do </a:t>
            </a:r>
            <a:r>
              <a:rPr lang="cs-CZ" dirty="0" smtClean="0"/>
              <a:t>IS UP naleznete v</a:t>
            </a:r>
            <a:r>
              <a:rPr lang="cs-CZ" dirty="0"/>
              <a:t> elektronické přihlášce ke studiu (prihlaska.upol.cz), v </a:t>
            </a:r>
            <a:r>
              <a:rPr lang="cs-CZ" dirty="0" smtClean="0"/>
              <a:t>části </a:t>
            </a:r>
            <a:r>
              <a:rPr lang="cs-CZ" dirty="0"/>
              <a:t>Osobní údaje.  /</a:t>
            </a:r>
            <a:r>
              <a:rPr lang="cs-CZ" b="1" dirty="0"/>
              <a:t>2-3 dny po zápisu do studia</a:t>
            </a:r>
            <a:r>
              <a:rPr lang="cs-CZ" dirty="0" smtClean="0"/>
              <a:t>/.</a:t>
            </a:r>
          </a:p>
          <a:p>
            <a:endParaRPr lang="cs-CZ" dirty="0"/>
          </a:p>
          <a:p>
            <a:r>
              <a:rPr lang="cs-CZ" dirty="0" smtClean="0"/>
              <a:t>Nápověda: </a:t>
            </a:r>
            <a:r>
              <a:rPr lang="cs-CZ" u="sng" dirty="0">
                <a:hlinkClick r:id="rId3"/>
              </a:rPr>
              <a:t>https://wiki.upol.cz/upwiki/Nastaveni_hesla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047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08"/>
    </mc:Choice>
    <mc:Fallback xmlns="">
      <p:transition spd="slow" advTm="1340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2"/>
        <p14:stopEvt time="12408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21" y="888937"/>
            <a:ext cx="8895407" cy="5695860"/>
          </a:xfrm>
          <a:prstGeom prst="rect">
            <a:avLst/>
          </a:prstGeom>
        </p:spPr>
      </p:pic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9570128" y="888937"/>
            <a:ext cx="2621872" cy="3771840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 </a:t>
            </a:r>
            <a:r>
              <a:rPr lang="cs-CZ" dirty="0"/>
              <a:t>získání přihlašovacích údajů je možné přihlásit se do </a:t>
            </a:r>
            <a:r>
              <a:rPr lang="cs-CZ" dirty="0" smtClean="0"/>
              <a:t>Portálu /tj. rozcestník/, </a:t>
            </a:r>
            <a:r>
              <a:rPr lang="cs-CZ" dirty="0"/>
              <a:t>který vás nasměruje na vámi požadovanou aplikaci.</a:t>
            </a:r>
          </a:p>
          <a:p>
            <a:r>
              <a:rPr lang="cs-CZ" dirty="0"/>
              <a:t>V pravém horním rohu obrazovky se student přihlašuje přiděleným jménem a heslem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>
                <a:hlinkClick r:id="rId3"/>
              </a:rPr>
              <a:t>https://portal.upol.cz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13" name="Šipka doleva 12"/>
          <p:cNvSpPr/>
          <p:nvPr/>
        </p:nvSpPr>
        <p:spPr>
          <a:xfrm>
            <a:off x="9650027" y="985421"/>
            <a:ext cx="1864311" cy="319596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02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7"/>
    </mc:Choice>
    <mc:Fallback xmlns="">
      <p:transition spd="slow" advTm="937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8136" objId="3"/>
      </p14:showEvtLst>
    </p:ext>
  </p:extLs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109359</TotalTime>
  <Words>502</Words>
  <Application>Microsoft Office PowerPoint</Application>
  <PresentationFormat>Širokoúhlá obrazovka</PresentationFormat>
  <Paragraphs>216</Paragraphs>
  <Slides>22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Motiv Office</vt:lpstr>
      <vt:lpstr>Acrobat Document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Informace pro absolventy CŽV</vt:lpstr>
      <vt:lpstr> </vt:lpstr>
      <vt:lpstr>Potvrzení o studiu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PF</dc:creator>
  <cp:lastModifiedBy>Brenova Vladena</cp:lastModifiedBy>
  <cp:revision>828</cp:revision>
  <cp:lastPrinted>2021-03-08T11:35:41Z</cp:lastPrinted>
  <dcterms:created xsi:type="dcterms:W3CDTF">2016-07-14T13:41:15Z</dcterms:created>
  <dcterms:modified xsi:type="dcterms:W3CDTF">2022-08-31T10:59:08Z</dcterms:modified>
</cp:coreProperties>
</file>