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0" r:id="rId11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76" y="48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964" y="1057014"/>
            <a:ext cx="7649607" cy="182414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60740" y="2924247"/>
            <a:ext cx="4499769" cy="1451184"/>
          </a:xfrm>
        </p:spPr>
        <p:txBody>
          <a:bodyPr lIns="90507" rIns="90507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20755" y="6391628"/>
            <a:ext cx="1889903" cy="364829"/>
          </a:xfrm>
          <a:prstGeom prst="rect">
            <a:avLst/>
          </a:prstGeom>
        </p:spPr>
        <p:txBody>
          <a:bodyPr lIns="90507" tIns="45254" rIns="90507" bIns="45254"/>
          <a:lstStyle/>
          <a:p>
            <a:fld id="{EF9DF279-66E8-4E19-A8C6-70F54C7D10BE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A662-E7AA-471A-B7DC-7B38464159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579226" y="2997819"/>
            <a:ext cx="179991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395755" y="2997819"/>
            <a:ext cx="179991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5585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6" r:id="rId10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64076-DF3B-4CC1-9DD8-8B4AC69B2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Aktuální výzvy tzv. opatrovnického soudnictví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D53892-6946-4F94-B7F8-A8EBA63972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Renáta Šínová, PF UP Olomouc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E77113-E97C-45B5-885A-EC3DBDF0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93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4D14F-8A6A-4BD2-809C-89EAD267A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Vám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355DFA-7427-4B8C-A8C9-2445B023BC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2FA8F0-E572-4F48-81E4-E4387C12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90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A491F03-92DA-1B0C-2539-D350F8282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opatrovnického soudnictví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CC6FD8-5BE4-9741-5E17-4474862EB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Opatrovnické soudnictví má zvláštní rozměr, charakterizovaný prvky vycházejícími z jeho specifik.</a:t>
            </a:r>
          </a:p>
          <a:p>
            <a:r>
              <a:rPr lang="cs-CZ" dirty="0"/>
              <a:t>„Každý je ovlivněn vlastní zkušeností“? </a:t>
            </a:r>
            <a:r>
              <a:rPr lang="cs-CZ" i="1" dirty="0"/>
              <a:t>Nepodchyceným a nepsaným aspektem je vlastní nastavení soudce. </a:t>
            </a:r>
          </a:p>
          <a:p>
            <a:r>
              <a:rPr lang="cs-CZ" dirty="0"/>
              <a:t>Jakou roli hrají sympatie a chování účastníků? </a:t>
            </a:r>
            <a:r>
              <a:rPr lang="cs-CZ" i="1" dirty="0"/>
              <a:t>Vágnost právních norem umožňuje činit závěry, které teprve následně hledají odůvodnění. </a:t>
            </a:r>
          </a:p>
          <a:p>
            <a:r>
              <a:rPr lang="cs-CZ" dirty="0"/>
              <a:t>Soudní zásah nemusí být řešením. </a:t>
            </a:r>
            <a:r>
              <a:rPr lang="cs-CZ" i="1" dirty="0"/>
              <a:t>Soudnictví doprovází hluboká frustrace o jeho naprosté zbytečnosti. </a:t>
            </a:r>
          </a:p>
          <a:p>
            <a:r>
              <a:rPr lang="cs-CZ" i="1" dirty="0"/>
              <a:t>Až někdo přijde na to, jak bojovat s negativními emocemi účastníků a manipulací dítěte, dostane „Nobelovu cenu“. (viz příklad z praxe – nemám problém s dohodou, ale děti nechtějí)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740C19-9CD4-4008-3BA1-A55DA19C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44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51A91-6DBB-1340-F63F-91ABCB410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 možné změnit v právní úpravě? </a:t>
            </a:r>
            <a:br>
              <a:rPr lang="cs-CZ" dirty="0"/>
            </a:br>
            <a:r>
              <a:rPr lang="cs-CZ" dirty="0"/>
              <a:t>Moderní výzvy – reálné možnosti </a:t>
            </a:r>
            <a:r>
              <a:rPr lang="cs-CZ" i="1" dirty="0"/>
              <a:t>de lege lata i </a:t>
            </a:r>
            <a:r>
              <a:rPr lang="cs-CZ" i="1" dirty="0" err="1"/>
              <a:t>ferenda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FADC1-62CF-47D5-4D27-C4B786B27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úprava v </a:t>
            </a:r>
            <a:r>
              <a:rPr lang="cs-CZ" dirty="0" err="1"/>
              <a:t>z.ř.s</a:t>
            </a:r>
            <a:r>
              <a:rPr lang="cs-CZ" dirty="0"/>
              <a:t>. vznikala jako „dočasné řešení“, její základní premisou bylo spíše překlopit stávající úpravu, pro větší změny nebyl prostor. </a:t>
            </a:r>
          </a:p>
          <a:p>
            <a:pPr algn="just"/>
            <a:r>
              <a:rPr lang="cs-CZ" dirty="0"/>
              <a:t>Právní úprava je nevyhovující, nicméně…..je třeba si poradit.</a:t>
            </a:r>
          </a:p>
          <a:p>
            <a:pPr algn="just"/>
            <a:r>
              <a:rPr lang="cs-CZ" dirty="0"/>
              <a:t>Chybí podstatné prvky, které by mohly zlepšit….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4F65FB-BFC5-D050-17D7-4CCC59DE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23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C7CFD-EA4D-FB47-8803-AB64EF35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Neuralgický prvek – Předběžná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E7B13-3222-420E-5277-EB9EE7B76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3125"/>
            <a:ext cx="7560000" cy="421611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Předběžná úprava poměrů hraje v rámci opatrovnického soudnictví významnou roli.</a:t>
            </a:r>
          </a:p>
          <a:p>
            <a:r>
              <a:rPr lang="cs-CZ" dirty="0"/>
              <a:t>Právní úprava citelně chybí, praxe trpí nejednotným výkladem.</a:t>
            </a:r>
          </a:p>
          <a:p>
            <a:pPr marL="457200" indent="-457200">
              <a:buAutoNum type="alphaLcParenR"/>
            </a:pPr>
            <a:r>
              <a:rPr lang="cs-CZ" dirty="0"/>
              <a:t>„</a:t>
            </a:r>
            <a:r>
              <a:rPr lang="cs-CZ" i="1" dirty="0"/>
              <a:t>zatímně upravit poměry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Soudy zamítají předběžné opatření s odkazem na absenci potřeby akutního zásahu, respektive zatímní úpravu poměrů interpretují v podobě „nezbytného či nutného styku“ pro zachování kontaktu.</a:t>
            </a:r>
          </a:p>
          <a:p>
            <a:pPr marL="0" indent="0" algn="just">
              <a:buNone/>
            </a:pPr>
            <a:r>
              <a:rPr lang="cs-CZ" i="1" dirty="0"/>
              <a:t>Ústavní soud znovu zdůrazňuje, že předběžné opatření ve věcech styku mezi rodičem a dítětem má závažné dopady do práv dotčených osob a je třeba trvat na tom, aby styk byl nikoliv </a:t>
            </a:r>
            <a:r>
              <a:rPr lang="cs-CZ" b="1" i="1" dirty="0"/>
              <a:t>minimalistický, ale aby kontakt byl pravidelný při plném zohlednění rodičovských práv rodiče a nejlepšího zájmu dítěte. </a:t>
            </a:r>
            <a:r>
              <a:rPr lang="cs-CZ" i="1" dirty="0"/>
              <a:t>Nejlepším zájmem dítěte přitom je, jak Ústavní soud opakovaně zdůrazňuje, pokud není v konkrétním případě prokázán opak, aby bylo v péči obou rodičů, respektive mělo pravidelný a široký kontakt s oběma rodiči [viz nález </a:t>
            </a:r>
            <a:r>
              <a:rPr lang="cs-CZ" i="1" dirty="0" err="1"/>
              <a:t>sp</a:t>
            </a:r>
            <a:r>
              <a:rPr lang="cs-CZ" i="1" dirty="0"/>
              <a:t>. zn. I. ÚS 1554/14 ze dne 30. 12. 2014 (N 236/75 </a:t>
            </a:r>
            <a:r>
              <a:rPr lang="cs-CZ" i="1" dirty="0" err="1"/>
              <a:t>SbNU</a:t>
            </a:r>
            <a:r>
              <a:rPr lang="cs-CZ" i="1" dirty="0"/>
              <a:t> 629), bod 25 s příslušnými odkazy].</a:t>
            </a:r>
          </a:p>
          <a:p>
            <a:pPr marL="0" indent="0" algn="just">
              <a:buNone/>
            </a:pPr>
            <a:r>
              <a:rPr lang="cs-CZ" i="1" dirty="0"/>
              <a:t>Usnesení I. </a:t>
            </a:r>
            <a:r>
              <a:rPr lang="pl-PL" i="1" dirty="0"/>
              <a:t>ÚS 1942/16 ze dne 5. 4. 2017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DA15CC-B284-C5F3-4528-E0B2848D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0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31696-2D96-6A66-4495-F8E0F208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B48D9-5300-CB9F-7C05-D4218FE2B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b) </a:t>
            </a:r>
            <a:r>
              <a:rPr lang="cs-CZ" i="1" dirty="0"/>
              <a:t>Předjímání rozhodnutí ve věci samé </a:t>
            </a:r>
          </a:p>
          <a:p>
            <a:pPr marL="0" indent="0" algn="just">
              <a:buNone/>
            </a:pPr>
            <a:r>
              <a:rPr lang="cs-CZ" dirty="0"/>
              <a:t>Předběžným opatřením nemá být údajně možné nařídit totéž, co je požadováno ve věci samé….</a:t>
            </a:r>
          </a:p>
          <a:p>
            <a:pPr marL="0" indent="0" algn="just">
              <a:buNone/>
            </a:pPr>
            <a:r>
              <a:rPr lang="cs-CZ" dirty="0"/>
              <a:t>Plní skutečně tento účel mezitímní charakter PO? Ve věci péče o nezletilé je iluzorní ….pro dítě platí vždy „tady a teď“. Každé rozhodnutí je fakticky meritorní, protože upravuje jeho poměry…..</a:t>
            </a:r>
          </a:p>
          <a:p>
            <a:pPr marL="0" indent="0" algn="just">
              <a:buNone/>
            </a:pPr>
            <a:r>
              <a:rPr lang="cs-CZ" dirty="0"/>
              <a:t>Výklad praxe nesmyslný a není v zájmu dětí – je-li vykládáno tak, že záměrně nařídím méně, abych mohl nařídit více v meritorním rozhodnutí. </a:t>
            </a:r>
          </a:p>
          <a:p>
            <a:pPr marL="0" indent="0" algn="just">
              <a:buNone/>
            </a:pPr>
            <a:r>
              <a:rPr lang="cs-CZ" i="1" dirty="0"/>
              <a:t>c) Výklad § 452 odst. 3 </a:t>
            </a:r>
            <a:r>
              <a:rPr lang="cs-CZ" i="1" dirty="0" err="1"/>
              <a:t>z.ř.s</a:t>
            </a:r>
            <a:r>
              <a:rPr lang="cs-CZ" i="1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Ustanovení tohoto pododdílu o trvání a prodloužení doby trvání předběžného opatření se použijí i na předběžné opatření podle občanského soudního řádu, jímž má být účastníku uloženo, aby odevzdal dítě do péče druhého z rodičů nebo do péče osoby dítěti příbuzné nebo blízké.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EC7C42-7528-E5A6-5845-E8CD6934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10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C1E79-D95F-BA82-DF65-1CC4BE2D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Neuralgický prvek – dokazování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276FE-2751-EF5B-7FA6-93976CC3C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lphaLcParenR"/>
            </a:pPr>
            <a:r>
              <a:rPr lang="cs-CZ" i="1" dirty="0"/>
              <a:t>Výslech účastníků </a:t>
            </a:r>
          </a:p>
          <a:p>
            <a:pPr marL="0" indent="0" algn="just">
              <a:buNone/>
            </a:pPr>
            <a:r>
              <a:rPr lang="cs-CZ" dirty="0"/>
              <a:t>Je vnímán jako základní důkazní prostředek. Jeho význam je však mimořádně sporný, obsah výslechu je ovlivněn výrazní emoční rovinou, vysokou nepravdivostí poskytnutých tvrzení a nepřezkoumatelností jeho hodnocení. </a:t>
            </a:r>
          </a:p>
          <a:p>
            <a:pPr marL="0" indent="0" algn="just">
              <a:buNone/>
            </a:pPr>
            <a:r>
              <a:rPr lang="cs-CZ" i="1" dirty="0"/>
              <a:t>b) Chyby v dokazování (ve srovnání se sporným řízením)</a:t>
            </a:r>
          </a:p>
          <a:p>
            <a:pPr marL="0" indent="0" algn="just">
              <a:buNone/>
            </a:pPr>
            <a:r>
              <a:rPr lang="cs-CZ" dirty="0"/>
              <a:t>Interpretace vyšetřovací zásady v podobě absolutního práva soudu rozhodnout, jaké důkazy budou provedeny bez nutnosti zdůvodnění postupu. </a:t>
            </a:r>
          </a:p>
          <a:p>
            <a:pPr marL="0" indent="0" algn="just">
              <a:buNone/>
            </a:pPr>
            <a:r>
              <a:rPr lang="cs-CZ" i="1" dirty="0"/>
              <a:t>c) Chyby v hodnocení důkazů (tzv. vyzobávání si…)</a:t>
            </a:r>
          </a:p>
          <a:p>
            <a:pPr marL="0" indent="0" algn="just">
              <a:buNone/>
            </a:pPr>
            <a:r>
              <a:rPr lang="cs-CZ" dirty="0"/>
              <a:t>Soud si utvoří závěr a pro tento závěr si „vybere“ relevantní okolnosti, ostatní jednoduše ignoruje. </a:t>
            </a: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F6E6EF-677B-E092-31D7-D8DB28EC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89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1F95B-DE8B-FA12-5A6B-D1EEB0899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Neuralgický prvek – některé „nepostižitelné“ procesní nešvary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BC451-6359-9DF4-51CB-F8EC3676F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i="1" dirty="0"/>
              <a:t>Jednání na 60 minut s častým odročením</a:t>
            </a:r>
          </a:p>
          <a:p>
            <a:pPr marL="0" indent="0" algn="just">
              <a:buNone/>
            </a:pPr>
            <a:r>
              <a:rPr lang="cs-CZ" dirty="0"/>
              <a:t>Nevhodná interpretace § 115 o.s.ř. soud má pokud možno rozhodnout při jednom jednání. Argument já to jinak nestihnu, není argumentem, jde o nesprávný výklad zákona a jeho účelu. </a:t>
            </a:r>
          </a:p>
          <a:p>
            <a:pPr marL="0" indent="0" algn="just">
              <a:buNone/>
            </a:pPr>
            <a:r>
              <a:rPr lang="cs-CZ" i="1" dirty="0"/>
              <a:t>b) Nejednotnost v poskytnutí druhé straně prostor k vyjádření</a:t>
            </a:r>
          </a:p>
          <a:p>
            <a:pPr marL="0" indent="0" algn="just">
              <a:buNone/>
            </a:pPr>
            <a:r>
              <a:rPr lang="cs-CZ" dirty="0"/>
              <a:t>Není procesně uchopeno, souvisí však s principem rovnosti zbraní. Některé soudy poskytují možnost k vyjádření (i např. u návrhu na předběžné opatření), jiné nikoli. Některé soudy přeposílají vyjádření, která jsou vkládána do spisu, jiné nikoli. Jediná možnost řešení je v podobě de lege </a:t>
            </a:r>
            <a:r>
              <a:rPr lang="cs-CZ" dirty="0" err="1"/>
              <a:t>ferenda</a:t>
            </a:r>
            <a:r>
              <a:rPr lang="cs-CZ" dirty="0"/>
              <a:t> a výslovné úpravy. </a:t>
            </a:r>
          </a:p>
          <a:p>
            <a:pPr marL="0" indent="0" algn="just">
              <a:buNone/>
            </a:pPr>
            <a:r>
              <a:rPr lang="cs-CZ" i="1" dirty="0"/>
              <a:t>c) Zcela neuchopitelné umožnění „divadelních výkonů“ v jednací síni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BFA9F2-EE10-A413-C464-316A597E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26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8AE7E-AA3C-B8D7-56BC-B6E096A05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Neuralgický prvek – participační práva dítěte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A6FD7B-2A27-C6F8-D594-7552FB40A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tápání praxe se závažnou otázkou „co s tím“?</a:t>
            </a:r>
          </a:p>
          <a:p>
            <a:pPr algn="just"/>
            <a:r>
              <a:rPr lang="cs-CZ" dirty="0"/>
              <a:t>Extrémní přístup „ode zdi ke zdi“, od absolutního přejímání postoje dítěte po zásadní zásah proti dítěti, které se protiví proti soudnímu rozhodnutí.</a:t>
            </a:r>
          </a:p>
          <a:p>
            <a:pPr algn="just"/>
            <a:r>
              <a:rPr lang="cs-CZ" dirty="0"/>
              <a:t>usnesení </a:t>
            </a:r>
            <a:r>
              <a:rPr lang="cs-CZ" dirty="0" err="1"/>
              <a:t>sp</a:t>
            </a:r>
            <a:r>
              <a:rPr lang="cs-CZ" dirty="0"/>
              <a:t>. zn. II. ÚS 1336/22 ze dne 16. 6. 2022 a na něj navazující usnesení </a:t>
            </a:r>
            <a:r>
              <a:rPr lang="cs-CZ" dirty="0" err="1"/>
              <a:t>sp</a:t>
            </a:r>
            <a:r>
              <a:rPr lang="cs-CZ" dirty="0"/>
              <a:t>. zn. III. ÚS 1575/22 ze dne 15. 7. 2022.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7CF25B-E105-9FDB-66DB-0FC6F401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18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B0953-820C-CFB7-D6A8-3CB6EB10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výzvy, lze změnit?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EF76D8-2C74-EC7B-93E6-3344C0A45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De lege </a:t>
            </a:r>
            <a:r>
              <a:rPr lang="cs-CZ" dirty="0" err="1"/>
              <a:t>ferenda</a:t>
            </a:r>
            <a:endParaRPr lang="cs-CZ" dirty="0"/>
          </a:p>
          <a:p>
            <a:pPr algn="just"/>
            <a:r>
              <a:rPr lang="cs-CZ" dirty="0"/>
              <a:t>Zásadní potřeba dovolání a sjednocení judikatury ze strany NS (není pravdou, že se řeší skutkové okolnosti, které jsou vždy individuální), lze odpovědět na základní otázky, které jsou společné. Např. procesní otázky dokazování.</a:t>
            </a:r>
          </a:p>
          <a:p>
            <a:pPr algn="just"/>
            <a:r>
              <a:rPr lang="cs-CZ" dirty="0"/>
              <a:t>Komplexní nová úprava postupu soudů. </a:t>
            </a:r>
          </a:p>
          <a:p>
            <a:pPr algn="just"/>
            <a:r>
              <a:rPr lang="cs-CZ" dirty="0"/>
              <a:t>Obligatorní povinnost využití mimosoudního řešení? </a:t>
            </a:r>
          </a:p>
          <a:p>
            <a:pPr marL="0" indent="0" algn="just">
              <a:buNone/>
            </a:pPr>
            <a:r>
              <a:rPr lang="cs-CZ" dirty="0"/>
              <a:t>De lege lata</a:t>
            </a:r>
          </a:p>
          <a:p>
            <a:pPr algn="just"/>
            <a:r>
              <a:rPr lang="cs-CZ" dirty="0"/>
              <a:t>Moderní výzvou je i judikatura ÚS, ale musí se zlepšit respekt obecných soudů k ní.</a:t>
            </a:r>
          </a:p>
          <a:p>
            <a:pPr algn="just"/>
            <a:r>
              <a:rPr lang="cs-CZ" dirty="0"/>
              <a:t>Zákaz „herectví“ v soudní síni?</a:t>
            </a:r>
          </a:p>
          <a:p>
            <a:pPr algn="just"/>
            <a:r>
              <a:rPr lang="cs-CZ" dirty="0"/>
              <a:t>Rozumný přístup a zákaz bagatelizace problému…(rozvádí se každé </a:t>
            </a:r>
            <a:r>
              <a:rPr lang="cs-CZ"/>
              <a:t>druhé manželství..)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F328A7-B2CF-ED54-8561-E7D2CBDE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710932"/>
      </p:ext>
    </p:extLst>
  </p:cSld>
  <p:clrMapOvr>
    <a:masterClrMapping/>
  </p:clrMapOvr>
</p:sld>
</file>

<file path=ppt/theme/theme1.xml><?xml version="1.0" encoding="utf-8"?>
<a:theme xmlns:a="http://schemas.openxmlformats.org/drawingml/2006/main" name="UP_prezentace_cz_4x3 (1)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 (1)</Template>
  <TotalTime>0</TotalTime>
  <Words>1066</Words>
  <Application>Microsoft Office PowerPoint</Application>
  <PresentationFormat>Vlastní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UP_prezentace_cz_4x3 (1)</vt:lpstr>
      <vt:lpstr>Aktuální výzvy tzv. opatrovnického soudnictví</vt:lpstr>
      <vt:lpstr>Specifika opatrovnického soudnictví</vt:lpstr>
      <vt:lpstr>Co je možné změnit v právní úpravě?  Moderní výzvy – reálné možnosti de lege lata i ferenda </vt:lpstr>
      <vt:lpstr>1. Neuralgický prvek – Předběžná opatření </vt:lpstr>
      <vt:lpstr>Předběžná opatření</vt:lpstr>
      <vt:lpstr>2. Neuralgický prvek – dokazování </vt:lpstr>
      <vt:lpstr>3. Neuralgický prvek – některé „nepostižitelné“ procesní nešvary </vt:lpstr>
      <vt:lpstr>4. Neuralgický prvek – participační práva dítěte </vt:lpstr>
      <vt:lpstr>Moderní výzvy, lze změnit?</vt:lpstr>
      <vt:lpstr>Děkuji Vám za pozornost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Sinova Renata</dc:creator>
  <cp:lastModifiedBy>Sinova Renata</cp:lastModifiedBy>
  <cp:revision>319</cp:revision>
  <dcterms:created xsi:type="dcterms:W3CDTF">2016-03-20T09:15:11Z</dcterms:created>
  <dcterms:modified xsi:type="dcterms:W3CDTF">2022-09-03T20:36:08Z</dcterms:modified>
</cp:coreProperties>
</file>