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sldIdLst>
    <p:sldId id="257" r:id="rId2"/>
    <p:sldId id="271" r:id="rId3"/>
    <p:sldId id="272" r:id="rId4"/>
    <p:sldId id="273" r:id="rId5"/>
    <p:sldId id="274" r:id="rId6"/>
    <p:sldId id="275" r:id="rId7"/>
    <p:sldId id="276" r:id="rId8"/>
    <p:sldId id="277" r:id="rId9"/>
    <p:sldId id="278" r:id="rId10"/>
    <p:sldId id="270" r:id="rId11"/>
  </p:sldIdLst>
  <p:sldSz cx="8999538" cy="6840538"/>
  <p:notesSz cx="6858000" cy="9144000"/>
  <p:defaultTextStyle>
    <a:defPPr>
      <a:defRPr lang="cs-CZ"/>
    </a:defPPr>
    <a:lvl1pPr marL="0" algn="l" defTabSz="905073" rtl="0" eaLnBrk="1" latinLnBrk="0" hangingPunct="1">
      <a:defRPr sz="1782" kern="1200">
        <a:solidFill>
          <a:schemeClr val="tx1"/>
        </a:solidFill>
        <a:latin typeface="+mn-lt"/>
        <a:ea typeface="+mn-ea"/>
        <a:cs typeface="+mn-cs"/>
      </a:defRPr>
    </a:lvl1pPr>
    <a:lvl2pPr marL="452537" algn="l" defTabSz="905073" rtl="0" eaLnBrk="1" latinLnBrk="0" hangingPunct="1">
      <a:defRPr sz="1782" kern="1200">
        <a:solidFill>
          <a:schemeClr val="tx1"/>
        </a:solidFill>
        <a:latin typeface="+mn-lt"/>
        <a:ea typeface="+mn-ea"/>
        <a:cs typeface="+mn-cs"/>
      </a:defRPr>
    </a:lvl2pPr>
    <a:lvl3pPr marL="905073" algn="l" defTabSz="905073" rtl="0" eaLnBrk="1" latinLnBrk="0" hangingPunct="1">
      <a:defRPr sz="1782" kern="1200">
        <a:solidFill>
          <a:schemeClr val="tx1"/>
        </a:solidFill>
        <a:latin typeface="+mn-lt"/>
        <a:ea typeface="+mn-ea"/>
        <a:cs typeface="+mn-cs"/>
      </a:defRPr>
    </a:lvl3pPr>
    <a:lvl4pPr marL="1357610" algn="l" defTabSz="905073" rtl="0" eaLnBrk="1" latinLnBrk="0" hangingPunct="1">
      <a:defRPr sz="1782" kern="1200">
        <a:solidFill>
          <a:schemeClr val="tx1"/>
        </a:solidFill>
        <a:latin typeface="+mn-lt"/>
        <a:ea typeface="+mn-ea"/>
        <a:cs typeface="+mn-cs"/>
      </a:defRPr>
    </a:lvl4pPr>
    <a:lvl5pPr marL="1810146" algn="l" defTabSz="905073" rtl="0" eaLnBrk="1" latinLnBrk="0" hangingPunct="1">
      <a:defRPr sz="1782" kern="1200">
        <a:solidFill>
          <a:schemeClr val="tx1"/>
        </a:solidFill>
        <a:latin typeface="+mn-lt"/>
        <a:ea typeface="+mn-ea"/>
        <a:cs typeface="+mn-cs"/>
      </a:defRPr>
    </a:lvl5pPr>
    <a:lvl6pPr marL="2262683" algn="l" defTabSz="905073" rtl="0" eaLnBrk="1" latinLnBrk="0" hangingPunct="1">
      <a:defRPr sz="1782" kern="1200">
        <a:solidFill>
          <a:schemeClr val="tx1"/>
        </a:solidFill>
        <a:latin typeface="+mn-lt"/>
        <a:ea typeface="+mn-ea"/>
        <a:cs typeface="+mn-cs"/>
      </a:defRPr>
    </a:lvl6pPr>
    <a:lvl7pPr marL="2715219" algn="l" defTabSz="905073" rtl="0" eaLnBrk="1" latinLnBrk="0" hangingPunct="1">
      <a:defRPr sz="1782" kern="1200">
        <a:solidFill>
          <a:schemeClr val="tx1"/>
        </a:solidFill>
        <a:latin typeface="+mn-lt"/>
        <a:ea typeface="+mn-ea"/>
        <a:cs typeface="+mn-cs"/>
      </a:defRPr>
    </a:lvl7pPr>
    <a:lvl8pPr marL="3167756" algn="l" defTabSz="905073" rtl="0" eaLnBrk="1" latinLnBrk="0" hangingPunct="1">
      <a:defRPr sz="1782" kern="1200">
        <a:solidFill>
          <a:schemeClr val="tx1"/>
        </a:solidFill>
        <a:latin typeface="+mn-lt"/>
        <a:ea typeface="+mn-ea"/>
        <a:cs typeface="+mn-cs"/>
      </a:defRPr>
    </a:lvl8pPr>
    <a:lvl9pPr marL="3620292" algn="l" defTabSz="905073" rtl="0" eaLnBrk="1" latinLnBrk="0" hangingPunct="1">
      <a:defRPr sz="1782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54">
          <p15:clr>
            <a:srgbClr val="A4A3A4"/>
          </p15:clr>
        </p15:guide>
        <p15:guide id="2" pos="283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7" d="100"/>
          <a:sy n="67" d="100"/>
        </p:scale>
        <p:origin x="1276" y="48"/>
      </p:cViewPr>
      <p:guideLst>
        <p:guide orient="horz" pos="2154"/>
        <p:guide pos="283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DC1901-92BB-4FDD-BA03-8B5D36861ACA}" type="datetimeFigureOut">
              <a:rPr lang="cs-CZ" smtClean="0"/>
              <a:t>03.09.2022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98588" y="1143000"/>
            <a:ext cx="40608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8EE4EC-FC1D-4A5C-A5BA-DA124659C1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40330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80000" y="6450675"/>
            <a:ext cx="6840000" cy="216000"/>
          </a:xfrm>
        </p:spPr>
        <p:txBody>
          <a:bodyPr/>
          <a:lstStyle/>
          <a:p>
            <a:pPr algn="ctr"/>
            <a:r>
              <a:rPr lang="cs-CZ" dirty="0"/>
              <a:t>autor prezentace, datum prezentace, univerzitní oddělení, fakulta, adresa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B6205-E093-439F-9685-8F7A4FC3F425}" type="slidenum">
              <a:rPr lang="cs-CZ" smtClean="0"/>
              <a:t>‹#›</a:t>
            </a:fld>
            <a:endParaRPr lang="cs-CZ"/>
          </a:p>
        </p:txBody>
      </p:sp>
      <p:pic>
        <p:nvPicPr>
          <p:cNvPr id="7" name="Obrázek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8699" y="2904775"/>
            <a:ext cx="3342139" cy="10309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05706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10964" y="1057014"/>
            <a:ext cx="7649607" cy="1824143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860740" y="2924247"/>
            <a:ext cx="4499769" cy="1451184"/>
          </a:xfrm>
        </p:spPr>
        <p:txBody>
          <a:bodyPr lIns="90507" rIns="90507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620755" y="6391628"/>
            <a:ext cx="1889903" cy="364829"/>
          </a:xfrm>
          <a:prstGeom prst="rect">
            <a:avLst/>
          </a:prstGeom>
        </p:spPr>
        <p:txBody>
          <a:bodyPr lIns="90507" tIns="45254" rIns="90507" bIns="45254"/>
          <a:lstStyle/>
          <a:p>
            <a:fld id="{EF9DF279-66E8-4E19-A8C6-70F54C7D10BE}" type="datetimeFigureOut">
              <a:rPr lang="cs-CZ" smtClean="0"/>
              <a:t>03.09.2022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CA662-E7AA-471A-B7DC-7B38464159DF}" type="slidenum">
              <a:rPr lang="cs-CZ" smtClean="0"/>
              <a:t>‹#›</a:t>
            </a:fld>
            <a:endParaRPr lang="cs-CZ"/>
          </a:p>
        </p:txBody>
      </p:sp>
      <p:sp>
        <p:nvSpPr>
          <p:cNvPr id="7" name="Dvojitá šipka 6"/>
          <p:cNvSpPr/>
          <p:nvPr/>
        </p:nvSpPr>
        <p:spPr>
          <a:xfrm>
            <a:off x="3579226" y="2997819"/>
            <a:ext cx="179991" cy="228018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0507" tIns="45254" rIns="90507" bIns="45254"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Dvojitá šipka 7"/>
          <p:cNvSpPr/>
          <p:nvPr/>
        </p:nvSpPr>
        <p:spPr>
          <a:xfrm>
            <a:off x="3395755" y="2997819"/>
            <a:ext cx="179991" cy="228018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0507" tIns="45254" rIns="90507" bIns="45254" anchor="ctr"/>
          <a:lstStyle/>
          <a:p>
            <a:pPr algn="l" eaLnBrk="1" latinLnBrk="0" hangingPunct="1"/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97558530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00" y="1980001"/>
            <a:ext cx="7560000" cy="1612866"/>
          </a:xfrm>
        </p:spPr>
        <p:txBody>
          <a:bodyPr anchor="t">
            <a:normAutofit/>
          </a:bodyPr>
          <a:lstStyle>
            <a:lvl1pPr algn="l">
              <a:defRPr sz="2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20000" y="3592866"/>
            <a:ext cx="7560000" cy="1552712"/>
          </a:xfrm>
        </p:spPr>
        <p:txBody>
          <a:bodyPr/>
          <a:lstStyle>
            <a:lvl1pPr marL="0" indent="0" algn="l">
              <a:buNone/>
              <a:defRPr sz="2362">
                <a:solidFill>
                  <a:schemeClr val="accent2"/>
                </a:solidFill>
              </a:defRPr>
            </a:lvl1pPr>
            <a:lvl2pPr marL="449976" indent="0" algn="ctr">
              <a:buNone/>
              <a:defRPr sz="1968"/>
            </a:lvl2pPr>
            <a:lvl3pPr marL="899952" indent="0" algn="ctr">
              <a:buNone/>
              <a:defRPr sz="1772"/>
            </a:lvl3pPr>
            <a:lvl4pPr marL="1349929" indent="0" algn="ctr">
              <a:buNone/>
              <a:defRPr sz="1575"/>
            </a:lvl4pPr>
            <a:lvl5pPr marL="1799905" indent="0" algn="ctr">
              <a:buNone/>
              <a:defRPr sz="1575"/>
            </a:lvl5pPr>
            <a:lvl6pPr marL="2249881" indent="0" algn="ctr">
              <a:buNone/>
              <a:defRPr sz="1575"/>
            </a:lvl6pPr>
            <a:lvl7pPr marL="2699857" indent="0" algn="ctr">
              <a:buNone/>
              <a:defRPr sz="1575"/>
            </a:lvl7pPr>
            <a:lvl8pPr marL="3149834" indent="0" algn="ctr">
              <a:buNone/>
              <a:defRPr sz="1575"/>
            </a:lvl8pPr>
            <a:lvl9pPr marL="3599810" indent="0" algn="ctr">
              <a:buNone/>
              <a:defRPr sz="1575"/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autor prezentace, datum prezentace, univerzitní oddělení, fakulta, adresa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B6205-E093-439F-9685-8F7A4FC3F4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17218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2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00" y="4380949"/>
            <a:ext cx="7560000" cy="982528"/>
          </a:xfrm>
        </p:spPr>
        <p:txBody>
          <a:bodyPr anchor="t">
            <a:normAutofit/>
          </a:bodyPr>
          <a:lstStyle>
            <a:lvl1pPr algn="ctr">
              <a:defRPr sz="2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20000" y="5363477"/>
            <a:ext cx="7560000" cy="945883"/>
          </a:xfrm>
        </p:spPr>
        <p:txBody>
          <a:bodyPr/>
          <a:lstStyle>
            <a:lvl1pPr marL="0" indent="0" algn="ctr">
              <a:buNone/>
              <a:defRPr sz="2362">
                <a:solidFill>
                  <a:schemeClr val="accent2"/>
                </a:solidFill>
              </a:defRPr>
            </a:lvl1pPr>
            <a:lvl2pPr marL="449976" indent="0" algn="ctr">
              <a:buNone/>
              <a:defRPr sz="1968"/>
            </a:lvl2pPr>
            <a:lvl3pPr marL="899952" indent="0" algn="ctr">
              <a:buNone/>
              <a:defRPr sz="1772"/>
            </a:lvl3pPr>
            <a:lvl4pPr marL="1349929" indent="0" algn="ctr">
              <a:buNone/>
              <a:defRPr sz="1575"/>
            </a:lvl4pPr>
            <a:lvl5pPr marL="1799905" indent="0" algn="ctr">
              <a:buNone/>
              <a:defRPr sz="1575"/>
            </a:lvl5pPr>
            <a:lvl6pPr marL="2249881" indent="0" algn="ctr">
              <a:buNone/>
              <a:defRPr sz="1575"/>
            </a:lvl6pPr>
            <a:lvl7pPr marL="2699857" indent="0" algn="ctr">
              <a:buNone/>
              <a:defRPr sz="1575"/>
            </a:lvl7pPr>
            <a:lvl8pPr marL="3149834" indent="0" algn="ctr">
              <a:buNone/>
              <a:defRPr sz="1575"/>
            </a:lvl8pPr>
            <a:lvl9pPr marL="3599810" indent="0" algn="ctr">
              <a:buNone/>
              <a:defRPr sz="1575"/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80000" y="6450675"/>
            <a:ext cx="6840000" cy="216000"/>
          </a:xfrm>
        </p:spPr>
        <p:txBody>
          <a:bodyPr/>
          <a:lstStyle/>
          <a:p>
            <a:pPr algn="ctr"/>
            <a:r>
              <a:rPr lang="cs-CZ" dirty="0"/>
              <a:t>autor prezentace, datum prezentace, univerzitní oddělení, fakulta, adresa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B6205-E093-439F-9685-8F7A4FC3F425}" type="slidenum">
              <a:rPr lang="cs-CZ" smtClean="0"/>
              <a:t>‹#›</a:t>
            </a:fld>
            <a:endParaRPr lang="cs-CZ"/>
          </a:p>
        </p:txBody>
      </p:sp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7915" y="1260000"/>
            <a:ext cx="2203708" cy="18265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52400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autor prezentace, datum prezentace, univerzitní oddělení, fakulta, adresa</a:t>
            </a:r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B6205-E093-439F-9685-8F7A4FC3F4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53492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20000" y="2462400"/>
            <a:ext cx="3622702" cy="38988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7298" y="2462400"/>
            <a:ext cx="3622702" cy="38988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autor prezentace, datum prezentace, univerzitní oddělení, fakulta, adresa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B6205-E093-439F-9685-8F7A4FC3F4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23822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000" y="1620000"/>
            <a:ext cx="7560000" cy="748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0000" y="2368800"/>
            <a:ext cx="3621600" cy="693376"/>
          </a:xfrm>
        </p:spPr>
        <p:txBody>
          <a:bodyPr anchor="b"/>
          <a:lstStyle>
            <a:lvl1pPr marL="0" indent="0">
              <a:buNone/>
              <a:defRPr sz="2362" b="1"/>
            </a:lvl1pPr>
            <a:lvl2pPr marL="449976" indent="0">
              <a:buNone/>
              <a:defRPr sz="1968" b="1"/>
            </a:lvl2pPr>
            <a:lvl3pPr marL="899952" indent="0">
              <a:buNone/>
              <a:defRPr sz="1772" b="1"/>
            </a:lvl3pPr>
            <a:lvl4pPr marL="1349929" indent="0">
              <a:buNone/>
              <a:defRPr sz="1575" b="1"/>
            </a:lvl4pPr>
            <a:lvl5pPr marL="1799905" indent="0">
              <a:buNone/>
              <a:defRPr sz="1575" b="1"/>
            </a:lvl5pPr>
            <a:lvl6pPr marL="2249881" indent="0">
              <a:buNone/>
              <a:defRPr sz="1575" b="1"/>
            </a:lvl6pPr>
            <a:lvl7pPr marL="2699857" indent="0">
              <a:buNone/>
              <a:defRPr sz="1575" b="1"/>
            </a:lvl7pPr>
            <a:lvl8pPr marL="3149834" indent="0">
              <a:buNone/>
              <a:defRPr sz="1575" b="1"/>
            </a:lvl8pPr>
            <a:lvl9pPr marL="3599810" indent="0">
              <a:buNone/>
              <a:defRPr sz="1575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20000" y="3151650"/>
            <a:ext cx="3621600" cy="320955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58400" y="2368800"/>
            <a:ext cx="3621600" cy="693376"/>
          </a:xfrm>
        </p:spPr>
        <p:txBody>
          <a:bodyPr anchor="b"/>
          <a:lstStyle>
            <a:lvl1pPr marL="0" indent="0">
              <a:buNone/>
              <a:defRPr sz="2362" b="1"/>
            </a:lvl1pPr>
            <a:lvl2pPr marL="449976" indent="0">
              <a:buNone/>
              <a:defRPr sz="1968" b="1"/>
            </a:lvl2pPr>
            <a:lvl3pPr marL="899952" indent="0">
              <a:buNone/>
              <a:defRPr sz="1772" b="1"/>
            </a:lvl3pPr>
            <a:lvl4pPr marL="1349929" indent="0">
              <a:buNone/>
              <a:defRPr sz="1575" b="1"/>
            </a:lvl4pPr>
            <a:lvl5pPr marL="1799905" indent="0">
              <a:buNone/>
              <a:defRPr sz="1575" b="1"/>
            </a:lvl5pPr>
            <a:lvl6pPr marL="2249881" indent="0">
              <a:buNone/>
              <a:defRPr sz="1575" b="1"/>
            </a:lvl6pPr>
            <a:lvl7pPr marL="2699857" indent="0">
              <a:buNone/>
              <a:defRPr sz="1575" b="1"/>
            </a:lvl7pPr>
            <a:lvl8pPr marL="3149834" indent="0">
              <a:buNone/>
              <a:defRPr sz="1575" b="1"/>
            </a:lvl8pPr>
            <a:lvl9pPr marL="3599810" indent="0">
              <a:buNone/>
              <a:defRPr sz="1575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8400" y="3151650"/>
            <a:ext cx="3621600" cy="320955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autor prezentace, datum prezentace, univerzitní oddělení, fakulta, adresa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B6205-E093-439F-9685-8F7A4FC3F4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12717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autor prezentace, datum prezentace, univerzitní oddělení, fakulta, adresa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B6205-E093-439F-9685-8F7A4FC3F4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24721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autor prezentace, datum prezentace, univerzitní oddělení, fakulta, adresa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B6205-E093-439F-9685-8F7A4FC3F4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8110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000" y="1620000"/>
            <a:ext cx="3004102" cy="748800"/>
          </a:xfrm>
        </p:spPr>
        <p:txBody>
          <a:bodyPr anchor="b">
            <a:normAutofit/>
          </a:bodyPr>
          <a:lstStyle>
            <a:lvl1pPr>
              <a:defRPr sz="2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25976" y="1620000"/>
            <a:ext cx="4454024" cy="473328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968"/>
            </a:lvl6pPr>
            <a:lvl7pPr>
              <a:defRPr sz="1968"/>
            </a:lvl7pPr>
            <a:lvl8pPr>
              <a:defRPr sz="1968"/>
            </a:lvl8pPr>
            <a:lvl9pPr>
              <a:defRPr sz="1968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0000" y="2458274"/>
            <a:ext cx="3004102" cy="3902926"/>
          </a:xfrm>
        </p:spPr>
        <p:txBody>
          <a:bodyPr/>
          <a:lstStyle>
            <a:lvl1pPr marL="0" indent="0">
              <a:buNone/>
              <a:defRPr sz="1575"/>
            </a:lvl1pPr>
            <a:lvl2pPr marL="449976" indent="0">
              <a:buNone/>
              <a:defRPr sz="1378"/>
            </a:lvl2pPr>
            <a:lvl3pPr marL="899952" indent="0">
              <a:buNone/>
              <a:defRPr sz="1181"/>
            </a:lvl3pPr>
            <a:lvl4pPr marL="1349929" indent="0">
              <a:buNone/>
              <a:defRPr sz="984"/>
            </a:lvl4pPr>
            <a:lvl5pPr marL="1799905" indent="0">
              <a:buNone/>
              <a:defRPr sz="984"/>
            </a:lvl5pPr>
            <a:lvl6pPr marL="2249881" indent="0">
              <a:buNone/>
              <a:defRPr sz="984"/>
            </a:lvl6pPr>
            <a:lvl7pPr marL="2699857" indent="0">
              <a:buNone/>
              <a:defRPr sz="984"/>
            </a:lvl7pPr>
            <a:lvl8pPr marL="3149834" indent="0">
              <a:buNone/>
              <a:defRPr sz="984"/>
            </a:lvl8pPr>
            <a:lvl9pPr marL="3599810" indent="0">
              <a:buNone/>
              <a:defRPr sz="984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autor prezentace, datum prezentace, univerzitní oddělení, fakulta, adresa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B6205-E093-439F-9685-8F7A4FC3F4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88567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20000" y="1620000"/>
            <a:ext cx="7560000" cy="748080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/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0000" y="2460567"/>
            <a:ext cx="7560000" cy="3898669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0000" y="6450675"/>
            <a:ext cx="7118902" cy="216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0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/>
              <a:t>autor prezentace, datum prezentace, univerzitní oddělení, fakulta, adresa</a:t>
            </a:r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63593" y="6450675"/>
            <a:ext cx="316407" cy="216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0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03B6205-E093-439F-9685-8F7A4FC3F425}" type="slidenum">
              <a:rPr lang="cs-CZ" smtClean="0"/>
              <a:pPr/>
              <a:t>‹#›</a:t>
            </a:fld>
            <a:endParaRPr lang="cs-CZ" dirty="0"/>
          </a:p>
        </p:txBody>
      </p:sp>
      <p:pic>
        <p:nvPicPr>
          <p:cNvPr id="10" name="Obrázek 9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000" y="540000"/>
            <a:ext cx="2560325" cy="710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10320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73" r:id="rId2"/>
    <p:sldLayoutId id="2147483685" r:id="rId3"/>
    <p:sldLayoutId id="2147483674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6" r:id="rId10"/>
  </p:sldLayoutIdLst>
  <p:hf sldNum="0" hdr="0" dt="0"/>
  <p:txStyles>
    <p:titleStyle>
      <a:lvl1pPr algn="l" defTabSz="899952" rtl="0" eaLnBrk="1" latinLnBrk="0" hangingPunct="1">
        <a:lnSpc>
          <a:spcPct val="90000"/>
        </a:lnSpc>
        <a:spcBef>
          <a:spcPct val="0"/>
        </a:spcBef>
        <a:buNone/>
        <a:defRPr sz="2600" b="1" kern="1200">
          <a:solidFill>
            <a:schemeClr val="accent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66700" indent="-266700" algn="l" defTabSz="899952" rtl="0" eaLnBrk="1" latinLnBrk="0" hangingPunct="1">
        <a:lnSpc>
          <a:spcPct val="90000"/>
        </a:lnSpc>
        <a:spcBef>
          <a:spcPts val="984"/>
        </a:spcBef>
        <a:buFont typeface="Arial" panose="020B0604020202020204" pitchFamily="34" charset="0"/>
        <a:buChar char="−"/>
        <a:defRPr sz="2000" kern="1200">
          <a:solidFill>
            <a:schemeClr val="accent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39750" indent="-273050" algn="l" defTabSz="899952" rtl="0" eaLnBrk="1" latinLnBrk="0" hangingPunct="1">
        <a:lnSpc>
          <a:spcPct val="90000"/>
        </a:lnSpc>
        <a:spcBef>
          <a:spcPts val="492"/>
        </a:spcBef>
        <a:buFont typeface="Arial" panose="020B0604020202020204" pitchFamily="34" charset="0"/>
        <a:buChar char="−"/>
        <a:defRPr sz="1800" kern="1200">
          <a:solidFill>
            <a:schemeClr val="accent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806450" indent="-266700" algn="l" defTabSz="899952" rtl="0" eaLnBrk="1" latinLnBrk="0" hangingPunct="1">
        <a:lnSpc>
          <a:spcPct val="90000"/>
        </a:lnSpc>
        <a:spcBef>
          <a:spcPts val="492"/>
        </a:spcBef>
        <a:buFont typeface="Arial" panose="020B0604020202020204" pitchFamily="34" charset="0"/>
        <a:buChar char="−"/>
        <a:defRPr sz="1600" kern="1200">
          <a:solidFill>
            <a:schemeClr val="accent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071563" indent="-265113" algn="l" defTabSz="899952" rtl="0" eaLnBrk="1" latinLnBrk="0" hangingPunct="1">
        <a:lnSpc>
          <a:spcPct val="90000"/>
        </a:lnSpc>
        <a:spcBef>
          <a:spcPts val="492"/>
        </a:spcBef>
        <a:buFont typeface="Arial" panose="020B0604020202020204" pitchFamily="34" charset="0"/>
        <a:buChar char="−"/>
        <a:defRPr sz="1400" kern="1200">
          <a:solidFill>
            <a:schemeClr val="accent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346200" indent="-274638" algn="l" defTabSz="899952" rtl="0" eaLnBrk="1" latinLnBrk="0" hangingPunct="1">
        <a:lnSpc>
          <a:spcPct val="90000"/>
        </a:lnSpc>
        <a:spcBef>
          <a:spcPts val="492"/>
        </a:spcBef>
        <a:buFont typeface="Arial" panose="020B0604020202020204" pitchFamily="34" charset="0"/>
        <a:buChar char="−"/>
        <a:defRPr sz="1400" kern="1200">
          <a:solidFill>
            <a:schemeClr val="accent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474869" indent="-224988" algn="l" defTabSz="899952" rtl="0" eaLnBrk="1" latinLnBrk="0" hangingPunct="1">
        <a:lnSpc>
          <a:spcPct val="90000"/>
        </a:lnSpc>
        <a:spcBef>
          <a:spcPts val="492"/>
        </a:spcBef>
        <a:buFont typeface="Arial" panose="020B0604020202020204" pitchFamily="34" charset="0"/>
        <a:buChar char="•"/>
        <a:defRPr sz="1772" kern="1200">
          <a:solidFill>
            <a:schemeClr val="tx1"/>
          </a:solidFill>
          <a:latin typeface="+mn-lt"/>
          <a:ea typeface="+mn-ea"/>
          <a:cs typeface="+mn-cs"/>
        </a:defRPr>
      </a:lvl6pPr>
      <a:lvl7pPr marL="2924846" indent="-224988" algn="l" defTabSz="899952" rtl="0" eaLnBrk="1" latinLnBrk="0" hangingPunct="1">
        <a:lnSpc>
          <a:spcPct val="90000"/>
        </a:lnSpc>
        <a:spcBef>
          <a:spcPts val="492"/>
        </a:spcBef>
        <a:buFont typeface="Arial" panose="020B0604020202020204" pitchFamily="34" charset="0"/>
        <a:buChar char="•"/>
        <a:defRPr sz="1772" kern="1200">
          <a:solidFill>
            <a:schemeClr val="tx1"/>
          </a:solidFill>
          <a:latin typeface="+mn-lt"/>
          <a:ea typeface="+mn-ea"/>
          <a:cs typeface="+mn-cs"/>
        </a:defRPr>
      </a:lvl7pPr>
      <a:lvl8pPr marL="3374822" indent="-224988" algn="l" defTabSz="899952" rtl="0" eaLnBrk="1" latinLnBrk="0" hangingPunct="1">
        <a:lnSpc>
          <a:spcPct val="90000"/>
        </a:lnSpc>
        <a:spcBef>
          <a:spcPts val="492"/>
        </a:spcBef>
        <a:buFont typeface="Arial" panose="020B0604020202020204" pitchFamily="34" charset="0"/>
        <a:buChar char="•"/>
        <a:defRPr sz="1772" kern="1200">
          <a:solidFill>
            <a:schemeClr val="tx1"/>
          </a:solidFill>
          <a:latin typeface="+mn-lt"/>
          <a:ea typeface="+mn-ea"/>
          <a:cs typeface="+mn-cs"/>
        </a:defRPr>
      </a:lvl8pPr>
      <a:lvl9pPr marL="3824798" indent="-224988" algn="l" defTabSz="899952" rtl="0" eaLnBrk="1" latinLnBrk="0" hangingPunct="1">
        <a:lnSpc>
          <a:spcPct val="90000"/>
        </a:lnSpc>
        <a:spcBef>
          <a:spcPts val="492"/>
        </a:spcBef>
        <a:buFont typeface="Arial" panose="020B0604020202020204" pitchFamily="34" charset="0"/>
        <a:buChar char="•"/>
        <a:defRPr sz="177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99952" rtl="0" eaLnBrk="1" latinLnBrk="0" hangingPunct="1">
        <a:defRPr sz="1772" kern="1200">
          <a:solidFill>
            <a:schemeClr val="tx1"/>
          </a:solidFill>
          <a:latin typeface="+mn-lt"/>
          <a:ea typeface="+mn-ea"/>
          <a:cs typeface="+mn-cs"/>
        </a:defRPr>
      </a:lvl1pPr>
      <a:lvl2pPr marL="449976" algn="l" defTabSz="899952" rtl="0" eaLnBrk="1" latinLnBrk="0" hangingPunct="1">
        <a:defRPr sz="1772" kern="1200">
          <a:solidFill>
            <a:schemeClr val="tx1"/>
          </a:solidFill>
          <a:latin typeface="+mn-lt"/>
          <a:ea typeface="+mn-ea"/>
          <a:cs typeface="+mn-cs"/>
        </a:defRPr>
      </a:lvl2pPr>
      <a:lvl3pPr marL="899952" algn="l" defTabSz="899952" rtl="0" eaLnBrk="1" latinLnBrk="0" hangingPunct="1">
        <a:defRPr sz="1772" kern="1200">
          <a:solidFill>
            <a:schemeClr val="tx1"/>
          </a:solidFill>
          <a:latin typeface="+mn-lt"/>
          <a:ea typeface="+mn-ea"/>
          <a:cs typeface="+mn-cs"/>
        </a:defRPr>
      </a:lvl3pPr>
      <a:lvl4pPr marL="1349929" algn="l" defTabSz="899952" rtl="0" eaLnBrk="1" latinLnBrk="0" hangingPunct="1">
        <a:defRPr sz="1772" kern="1200">
          <a:solidFill>
            <a:schemeClr val="tx1"/>
          </a:solidFill>
          <a:latin typeface="+mn-lt"/>
          <a:ea typeface="+mn-ea"/>
          <a:cs typeface="+mn-cs"/>
        </a:defRPr>
      </a:lvl4pPr>
      <a:lvl5pPr marL="1799905" algn="l" defTabSz="899952" rtl="0" eaLnBrk="1" latinLnBrk="0" hangingPunct="1">
        <a:defRPr sz="1772" kern="1200">
          <a:solidFill>
            <a:schemeClr val="tx1"/>
          </a:solidFill>
          <a:latin typeface="+mn-lt"/>
          <a:ea typeface="+mn-ea"/>
          <a:cs typeface="+mn-cs"/>
        </a:defRPr>
      </a:lvl5pPr>
      <a:lvl6pPr marL="2249881" algn="l" defTabSz="899952" rtl="0" eaLnBrk="1" latinLnBrk="0" hangingPunct="1">
        <a:defRPr sz="1772" kern="1200">
          <a:solidFill>
            <a:schemeClr val="tx1"/>
          </a:solidFill>
          <a:latin typeface="+mn-lt"/>
          <a:ea typeface="+mn-ea"/>
          <a:cs typeface="+mn-cs"/>
        </a:defRPr>
      </a:lvl6pPr>
      <a:lvl7pPr marL="2699857" algn="l" defTabSz="899952" rtl="0" eaLnBrk="1" latinLnBrk="0" hangingPunct="1">
        <a:defRPr sz="1772" kern="1200">
          <a:solidFill>
            <a:schemeClr val="tx1"/>
          </a:solidFill>
          <a:latin typeface="+mn-lt"/>
          <a:ea typeface="+mn-ea"/>
          <a:cs typeface="+mn-cs"/>
        </a:defRPr>
      </a:lvl7pPr>
      <a:lvl8pPr marL="3149834" algn="l" defTabSz="899952" rtl="0" eaLnBrk="1" latinLnBrk="0" hangingPunct="1">
        <a:defRPr sz="1772" kern="1200">
          <a:solidFill>
            <a:schemeClr val="tx1"/>
          </a:solidFill>
          <a:latin typeface="+mn-lt"/>
          <a:ea typeface="+mn-ea"/>
          <a:cs typeface="+mn-cs"/>
        </a:defRPr>
      </a:lvl8pPr>
      <a:lvl9pPr marL="3599810" algn="l" defTabSz="899952" rtl="0" eaLnBrk="1" latinLnBrk="0" hangingPunct="1">
        <a:defRPr sz="177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9A64076-DF3B-4CC1-9DD8-8B4AC69B279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cs-CZ" dirty="0"/>
              <a:t>Aktuální výzvy tzv. opatrovnického soudnictví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B5D53892-6946-4F94-B7F8-A8EBA639724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Renáta Šínová, PF UP Olomouc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CBE77113-E97C-45B5-885A-EC3DBDF05D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autor prezentace, datum prezentace, univerzitní oddělení, fakulta, adresa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089393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374D14F-8A6A-4BD2-809C-89EAD267A96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Děkuji Vám za pozornost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9B355DFA-7427-4B8C-A8C9-2445B023BC2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9A2FA8F0-E572-4F48-81E4-E4387C1202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cs-CZ"/>
              <a:t>autor prezentace, datum prezentace, univerzitní oddělení, fakulta, adresa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999065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>
            <a:extLst>
              <a:ext uri="{FF2B5EF4-FFF2-40B4-BE49-F238E27FC236}">
                <a16:creationId xmlns:a16="http://schemas.microsoft.com/office/drawing/2014/main" id="{CA491F03-92DA-1B0C-2539-D350F82824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Specifika opatrovnického soudnictví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14CC6FD8-5BE4-9741-5E17-4474862EB6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Opatrovnické soudnictví má zvláštní rozměr, charakterizovaný prvky vycházejícími z jeho specifik.</a:t>
            </a:r>
          </a:p>
          <a:p>
            <a:r>
              <a:rPr lang="cs-CZ" dirty="0"/>
              <a:t>„Každý je ovlivněn vlastní zkušeností“? </a:t>
            </a:r>
            <a:r>
              <a:rPr lang="cs-CZ" i="1" dirty="0"/>
              <a:t>Nepodchyceným a nepsaným aspektem je vlastní nastavení soudce. </a:t>
            </a:r>
          </a:p>
          <a:p>
            <a:r>
              <a:rPr lang="cs-CZ" dirty="0"/>
              <a:t>Jakou roli hrají sympatie a chování účastníků? </a:t>
            </a:r>
            <a:r>
              <a:rPr lang="cs-CZ" i="1" dirty="0"/>
              <a:t>Vágnost právních norem umožňuje činit závěry, které teprve následně hledají odůvodnění. </a:t>
            </a:r>
          </a:p>
          <a:p>
            <a:r>
              <a:rPr lang="cs-CZ" dirty="0"/>
              <a:t>Soudní zásah nemusí být řešením. </a:t>
            </a:r>
            <a:r>
              <a:rPr lang="cs-CZ" i="1" dirty="0"/>
              <a:t>Soudnictví doprovází hluboká frustrace o jeho naprosté zbytečnosti. </a:t>
            </a:r>
          </a:p>
          <a:p>
            <a:r>
              <a:rPr lang="cs-CZ" i="1" dirty="0"/>
              <a:t>Až někdo přijde na to, jak bojovat s negativními emocemi účastníků a manipulací dítěte, dostane „Nobelovu cenu“. (viz příklad z praxe – nemám problém s dohodou, ale děti nechtějí)</a:t>
            </a:r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BC740C19-9CD4-4008-3BA1-A55DA19C84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autor prezentace, datum prezentace, univerzitní oddělení, fakulta, adresa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594474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4B51A91-6DBB-1340-F63F-91ABCB4101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Co je možné změnit v právní úpravě? </a:t>
            </a:r>
            <a:br>
              <a:rPr lang="cs-CZ" dirty="0"/>
            </a:br>
            <a:r>
              <a:rPr lang="cs-CZ" dirty="0"/>
              <a:t>Moderní výzvy – reálné možnosti </a:t>
            </a:r>
            <a:r>
              <a:rPr lang="cs-CZ" i="1" dirty="0"/>
              <a:t>de lege lata i </a:t>
            </a:r>
            <a:r>
              <a:rPr lang="cs-CZ" i="1" dirty="0" err="1"/>
              <a:t>ferenda</a:t>
            </a:r>
            <a:r>
              <a:rPr lang="cs-CZ" i="1" dirty="0"/>
              <a:t> 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91FADC1-62CF-47D5-4D27-C4B786B277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Právní úprava v </a:t>
            </a:r>
            <a:r>
              <a:rPr lang="cs-CZ" dirty="0" err="1"/>
              <a:t>z.ř.s</a:t>
            </a:r>
            <a:r>
              <a:rPr lang="cs-CZ" dirty="0"/>
              <a:t>. vznikala jako „dočasné řešení“, její základní premisou bylo spíše překlopit stávající úpravu, pro větší změny nebyl prostor. </a:t>
            </a:r>
          </a:p>
          <a:p>
            <a:pPr algn="just"/>
            <a:r>
              <a:rPr lang="cs-CZ" dirty="0"/>
              <a:t>Právní úprava je nevyhovující, nicméně…..je třeba si poradit.</a:t>
            </a:r>
          </a:p>
          <a:p>
            <a:pPr algn="just"/>
            <a:r>
              <a:rPr lang="cs-CZ" dirty="0"/>
              <a:t>Chybí podstatné prvky, které by mohly zlepšit….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8B4F65FB-BFC5-D050-17D7-4CCC59DE57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autor prezentace, datum prezentace, univerzitní oddělení, fakulta, adresa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812369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9DC7CFD-EA4D-FB47-8803-AB64EF35E3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1. Neuralgický prvek – Předběžná opatření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3BE7B13-3222-420E-5277-EB9EE7B76F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2143125"/>
            <a:ext cx="7560000" cy="4216111"/>
          </a:xfrm>
        </p:spPr>
        <p:txBody>
          <a:bodyPr>
            <a:normAutofit fontScale="85000" lnSpcReduction="10000"/>
          </a:bodyPr>
          <a:lstStyle/>
          <a:p>
            <a:r>
              <a:rPr lang="cs-CZ" dirty="0"/>
              <a:t>Předběžná úprava poměrů hraje v rámci opatrovnického soudnictví významnou roli.</a:t>
            </a:r>
          </a:p>
          <a:p>
            <a:r>
              <a:rPr lang="cs-CZ" dirty="0"/>
              <a:t>Právní úprava citelně chybí, praxe trpí nejednotným výkladem.</a:t>
            </a:r>
          </a:p>
          <a:p>
            <a:pPr marL="457200" indent="-457200">
              <a:buAutoNum type="alphaLcParenR"/>
            </a:pPr>
            <a:r>
              <a:rPr lang="cs-CZ" dirty="0"/>
              <a:t>„</a:t>
            </a:r>
            <a:r>
              <a:rPr lang="cs-CZ" i="1" dirty="0"/>
              <a:t>zatímně upravit poměry</a:t>
            </a:r>
            <a:r>
              <a:rPr lang="cs-CZ" dirty="0"/>
              <a:t>“</a:t>
            </a:r>
          </a:p>
          <a:p>
            <a:pPr marL="0" indent="0">
              <a:buNone/>
            </a:pPr>
            <a:r>
              <a:rPr lang="cs-CZ" dirty="0"/>
              <a:t>Soudy zamítají předběžné opatření s odkazem na absenci potřeby akutního zásahu, respektive zatímní úpravu poměrů interpretují v podobě „nezbytného či nutného styku“ pro zachování kontaktu.</a:t>
            </a:r>
          </a:p>
          <a:p>
            <a:pPr marL="0" indent="0" algn="just">
              <a:buNone/>
            </a:pPr>
            <a:r>
              <a:rPr lang="cs-CZ" i="1" dirty="0"/>
              <a:t>Ústavní soud znovu zdůrazňuje, že předběžné opatření ve věcech styku mezi rodičem a dítětem má závažné dopady do práv dotčených osob a je třeba trvat na tom, aby styk byl nikoliv </a:t>
            </a:r>
            <a:r>
              <a:rPr lang="cs-CZ" b="1" i="1" dirty="0"/>
              <a:t>minimalistický, ale aby kontakt byl pravidelný při plném zohlednění rodičovských práv rodiče a nejlepšího zájmu dítěte. </a:t>
            </a:r>
            <a:r>
              <a:rPr lang="cs-CZ" i="1" dirty="0"/>
              <a:t>Nejlepším zájmem dítěte přitom je, jak Ústavní soud opakovaně zdůrazňuje, pokud není v konkrétním případě prokázán opak, aby bylo v péči obou rodičů, respektive mělo pravidelný a široký kontakt s oběma rodiči [viz nález </a:t>
            </a:r>
            <a:r>
              <a:rPr lang="cs-CZ" i="1" dirty="0" err="1"/>
              <a:t>sp</a:t>
            </a:r>
            <a:r>
              <a:rPr lang="cs-CZ" i="1" dirty="0"/>
              <a:t>. zn. I. ÚS 1554/14 ze dne 30. 12. 2014 (N 236/75 </a:t>
            </a:r>
            <a:r>
              <a:rPr lang="cs-CZ" i="1" dirty="0" err="1"/>
              <a:t>SbNU</a:t>
            </a:r>
            <a:r>
              <a:rPr lang="cs-CZ" i="1" dirty="0"/>
              <a:t> 629), bod 25 s příslušnými odkazy].</a:t>
            </a:r>
          </a:p>
          <a:p>
            <a:pPr marL="0" indent="0" algn="just">
              <a:buNone/>
            </a:pPr>
            <a:r>
              <a:rPr lang="cs-CZ" i="1" dirty="0"/>
              <a:t>Usnesení I. </a:t>
            </a:r>
            <a:r>
              <a:rPr lang="pl-PL" i="1" dirty="0"/>
              <a:t>ÚS 1942/16 ze dne 5. 4. 2017</a:t>
            </a:r>
            <a:endParaRPr lang="cs-CZ" i="1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E9DA15CC-B284-C5F3-4528-E0B2848D90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autor prezentace, datum prezentace, univerzitní oddělení, fakulta, adresa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228009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D431696-2D96-6A66-4495-F8E0F20839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Předběžná opatření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50B48D9-5300-CB9F-7C05-D4218FE2B4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cs-CZ" dirty="0"/>
              <a:t>b) </a:t>
            </a:r>
            <a:r>
              <a:rPr lang="cs-CZ" i="1" dirty="0"/>
              <a:t>Předjímání rozhodnutí ve věci samé </a:t>
            </a:r>
          </a:p>
          <a:p>
            <a:pPr marL="0" indent="0" algn="just">
              <a:buNone/>
            </a:pPr>
            <a:r>
              <a:rPr lang="cs-CZ" dirty="0"/>
              <a:t>Předběžným opatřením nemá být údajně možné nařídit totéž, co je požadováno ve věci samé….</a:t>
            </a:r>
          </a:p>
          <a:p>
            <a:pPr marL="0" indent="0" algn="just">
              <a:buNone/>
            </a:pPr>
            <a:r>
              <a:rPr lang="cs-CZ" dirty="0"/>
              <a:t>Plní skutečně tento účel mezitímní charakter PO? Ve věci péče o nezletilé je iluzorní ….pro dítě platí vždy „tady a teď“. Každé rozhodnutí je fakticky meritorní, protože upravuje jeho poměry…..</a:t>
            </a:r>
          </a:p>
          <a:p>
            <a:pPr marL="0" indent="0" algn="just">
              <a:buNone/>
            </a:pPr>
            <a:r>
              <a:rPr lang="cs-CZ" dirty="0"/>
              <a:t>Výklad praxe nesmyslný a není v zájmu dětí – je-li vykládáno tak, že záměrně nařídím méně, abych mohl nařídit více v meritorním rozhodnutí. </a:t>
            </a:r>
          </a:p>
          <a:p>
            <a:pPr marL="0" indent="0" algn="just">
              <a:buNone/>
            </a:pPr>
            <a:r>
              <a:rPr lang="cs-CZ" i="1" dirty="0"/>
              <a:t>c) Výklad § 452 odst. 3 </a:t>
            </a:r>
            <a:r>
              <a:rPr lang="cs-CZ" i="1" dirty="0" err="1"/>
              <a:t>z.ř.s</a:t>
            </a:r>
            <a:r>
              <a:rPr lang="cs-CZ" i="1" dirty="0"/>
              <a:t>.</a:t>
            </a:r>
          </a:p>
          <a:p>
            <a:pPr marL="0" indent="0" algn="just">
              <a:buNone/>
            </a:pPr>
            <a:r>
              <a:rPr lang="cs-CZ" i="1" dirty="0"/>
              <a:t>Ustanovení tohoto pododdílu o trvání a prodloužení doby trvání předběžného opatření se použijí i na předběžné opatření podle občanského soudního řádu, jímž má být účastníku uloženo, aby odevzdal dítě do péče druhého z rodičů nebo do péče osoby dítěti příbuzné nebo blízké.</a:t>
            </a:r>
          </a:p>
          <a:p>
            <a:pPr marL="0" indent="0" algn="just">
              <a:buNone/>
            </a:pPr>
            <a:endParaRPr lang="cs-CZ" i="1" dirty="0"/>
          </a:p>
          <a:p>
            <a:pPr marL="0" indent="0" algn="just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5AEC7C42-7528-E5A6-5845-E8CD69348D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autor prezentace, datum prezentace, univerzitní oddělení, fakulta, adresa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931053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24C1E79-D95F-BA82-DF65-1CC4BE2DD2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2. Neuralgický prvek – dokazování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5F276FE-2751-EF5B-7FA6-93976CC3CC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indent="-457200">
              <a:buAutoNum type="alphaLcParenR"/>
            </a:pPr>
            <a:r>
              <a:rPr lang="cs-CZ" i="1" dirty="0"/>
              <a:t>Výslech účastníků </a:t>
            </a:r>
          </a:p>
          <a:p>
            <a:pPr marL="0" indent="0" algn="just">
              <a:buNone/>
            </a:pPr>
            <a:r>
              <a:rPr lang="cs-CZ" dirty="0"/>
              <a:t>Je vnímán jako základní důkazní prostředek. Jeho význam je však mimořádně sporný, obsah výslechu je ovlivněn výrazní emoční rovinou, vysokou nepravdivostí poskytnutých tvrzení a nepřezkoumatelností jeho hodnocení. </a:t>
            </a:r>
          </a:p>
          <a:p>
            <a:pPr marL="0" indent="0" algn="just">
              <a:buNone/>
            </a:pPr>
            <a:r>
              <a:rPr lang="cs-CZ" i="1" dirty="0"/>
              <a:t>b) Chyby v dokazování (ve srovnání se sporným řízením)</a:t>
            </a:r>
          </a:p>
          <a:p>
            <a:pPr marL="0" indent="0" algn="just">
              <a:buNone/>
            </a:pPr>
            <a:r>
              <a:rPr lang="cs-CZ" dirty="0"/>
              <a:t>Interpretace vyšetřovací zásady v podobě absolutního práva soudu rozhodnout, jaké důkazy budou provedeny bez nutnosti zdůvodnění postupu. </a:t>
            </a:r>
          </a:p>
          <a:p>
            <a:pPr marL="0" indent="0" algn="just">
              <a:buNone/>
            </a:pPr>
            <a:r>
              <a:rPr lang="cs-CZ" i="1" dirty="0"/>
              <a:t>c) Chyby v hodnocení důkazů (tzv. vyzobávání si…)</a:t>
            </a:r>
          </a:p>
          <a:p>
            <a:pPr marL="0" indent="0" algn="just">
              <a:buNone/>
            </a:pPr>
            <a:r>
              <a:rPr lang="cs-CZ" dirty="0"/>
              <a:t>Soud si utvoří závěr a pro tento závěr si „vybere“ relevantní okolnosti, ostatní jednoduše ignoruje. </a:t>
            </a:r>
          </a:p>
          <a:p>
            <a:pPr marL="0" indent="0" algn="just">
              <a:buNone/>
            </a:pPr>
            <a:endParaRPr lang="cs-CZ" i="1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54F6E6EF-677B-E092-31D7-D8DB28ECBA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autor prezentace, datum prezentace, univerzitní oddělení, fakulta, adresa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808983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571F95B-DE8B-FA12-5A6B-D1EEB0899B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3. Neuralgický prvek – některé „nepostižitelné“ procesní nešvary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99BC451-6359-9DF4-51CB-F8EC3676F2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lphaLcParenR"/>
            </a:pPr>
            <a:r>
              <a:rPr lang="cs-CZ" i="1" dirty="0"/>
              <a:t>Jednání na 60 minut s častým odročením</a:t>
            </a:r>
          </a:p>
          <a:p>
            <a:pPr marL="0" indent="0" algn="just">
              <a:buNone/>
            </a:pPr>
            <a:r>
              <a:rPr lang="cs-CZ" dirty="0"/>
              <a:t>Nevhodná interpretace § 115 o.s.ř. soud má pokud možno rozhodnout při jednom jednání. Argument já to jinak nestihnu, není argumentem, jde o nesprávný výklad zákona a jeho účelu. </a:t>
            </a:r>
          </a:p>
          <a:p>
            <a:pPr marL="0" indent="0" algn="just">
              <a:buNone/>
            </a:pPr>
            <a:r>
              <a:rPr lang="cs-CZ" i="1" dirty="0"/>
              <a:t>b) Nejednotnost v poskytnutí druhé straně prostor k vyjádření</a:t>
            </a:r>
          </a:p>
          <a:p>
            <a:pPr marL="0" indent="0" algn="just">
              <a:buNone/>
            </a:pPr>
            <a:r>
              <a:rPr lang="cs-CZ" dirty="0"/>
              <a:t>Není procesně uchopeno, souvisí však s principem rovnosti zbraní. Některé soudy poskytují možnost k vyjádření (i např. u návrhu na předběžné opatření), jiné nikoli. Některé soudy přeposílají vyjádření, která jsou vkládána do spisu, jiné nikoli. Jediná možnost řešení je v podobě de lege </a:t>
            </a:r>
            <a:r>
              <a:rPr lang="cs-CZ" dirty="0" err="1"/>
              <a:t>ferenda</a:t>
            </a:r>
            <a:r>
              <a:rPr lang="cs-CZ" dirty="0"/>
              <a:t> a výslovné úpravy. </a:t>
            </a:r>
          </a:p>
          <a:p>
            <a:pPr marL="0" indent="0" algn="just">
              <a:buNone/>
            </a:pPr>
            <a:r>
              <a:rPr lang="cs-CZ" i="1" dirty="0"/>
              <a:t>c) Zcela neuchopitelné umožnění „divadelních výkonů“ v jednací síni </a:t>
            </a:r>
          </a:p>
          <a:p>
            <a:pPr marL="0" indent="0" algn="just">
              <a:buNone/>
            </a:pPr>
            <a:endParaRPr lang="cs-CZ" dirty="0"/>
          </a:p>
          <a:p>
            <a:pPr marL="0" indent="0" algn="just">
              <a:buNone/>
            </a:pPr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0FBFA9F2-EE10-A413-C464-316A597EB2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autor prezentace, datum prezentace, univerzitní oddělení, fakulta, adresa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092616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DF8AE7E-AA3C-B8D7-56BC-B6E096A05A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4. Neuralgický prvek – participační práva dítěte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0A6FD7B-2A27-C6F8-D594-7552FB40A5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Absolutní tápání praxe se závažnou otázkou „co s tím“?</a:t>
            </a:r>
          </a:p>
          <a:p>
            <a:pPr algn="just"/>
            <a:r>
              <a:rPr lang="cs-CZ" dirty="0"/>
              <a:t>Extrémní přístup „ode zdi ke zdi“, od absolutního přejímání postoje dítěte po zásadní zásah proti dítěti, které se protiví proti soudnímu rozhodnutí.</a:t>
            </a:r>
          </a:p>
          <a:p>
            <a:pPr algn="just"/>
            <a:r>
              <a:rPr lang="cs-CZ" dirty="0"/>
              <a:t>usnesení </a:t>
            </a:r>
            <a:r>
              <a:rPr lang="cs-CZ" dirty="0" err="1"/>
              <a:t>sp</a:t>
            </a:r>
            <a:r>
              <a:rPr lang="cs-CZ" dirty="0"/>
              <a:t>. zn. II. ÚS 1336/22 ze dne 16. 6. 2022 a na něj navazující usnesení </a:t>
            </a:r>
            <a:r>
              <a:rPr lang="cs-CZ" dirty="0" err="1"/>
              <a:t>sp</a:t>
            </a:r>
            <a:r>
              <a:rPr lang="cs-CZ" dirty="0"/>
              <a:t>. zn. III. ÚS 1575/22 ze dne 15. 7. 2022. 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777CF25B-E105-9FDB-66DB-0FC6F40128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autor prezentace, datum prezentace, univerzitní oddělení, fakulta, adresa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481874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53B0953-820C-CFB7-D6A8-3CB6EB1074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Moderní výzvy, lze změnit?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5EF76D8-2C74-EC7B-93E6-3344C0A452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cs-CZ" dirty="0"/>
              <a:t>De lege </a:t>
            </a:r>
            <a:r>
              <a:rPr lang="cs-CZ" dirty="0" err="1"/>
              <a:t>ferenda</a:t>
            </a:r>
            <a:endParaRPr lang="cs-CZ" dirty="0"/>
          </a:p>
          <a:p>
            <a:pPr algn="just"/>
            <a:r>
              <a:rPr lang="cs-CZ" dirty="0"/>
              <a:t>Zásadní potřeba dovolání a sjednocení judikatury ze strany NS (není pravdou, že se řeší skutkové okolnosti, které jsou vždy individuální), lze odpovědět na základní otázky, které jsou společné. Např. procesní otázky dokazování.</a:t>
            </a:r>
          </a:p>
          <a:p>
            <a:pPr algn="just"/>
            <a:r>
              <a:rPr lang="cs-CZ" dirty="0"/>
              <a:t>Komplexní nová úprava postupu soudů. </a:t>
            </a:r>
          </a:p>
          <a:p>
            <a:pPr algn="just"/>
            <a:r>
              <a:rPr lang="cs-CZ" dirty="0"/>
              <a:t>Obligatorní povinnost využití mimosoudního řešení? </a:t>
            </a:r>
          </a:p>
          <a:p>
            <a:pPr marL="0" indent="0" algn="just">
              <a:buNone/>
            </a:pPr>
            <a:r>
              <a:rPr lang="cs-CZ" dirty="0"/>
              <a:t>De lege lata</a:t>
            </a:r>
          </a:p>
          <a:p>
            <a:pPr algn="just"/>
            <a:r>
              <a:rPr lang="cs-CZ" dirty="0"/>
              <a:t>Moderní výzvou je i judikatura ÚS, ale musí se zlepšit respekt obecných soudů k ní.</a:t>
            </a:r>
          </a:p>
          <a:p>
            <a:pPr algn="just"/>
            <a:r>
              <a:rPr lang="cs-CZ" dirty="0"/>
              <a:t>Zákaz „herectví“ v soudní síni?</a:t>
            </a:r>
          </a:p>
          <a:p>
            <a:pPr algn="just"/>
            <a:r>
              <a:rPr lang="cs-CZ" dirty="0"/>
              <a:t>Rozumný přístup a zákaz bagatelizace problému…(rozvádí se každé </a:t>
            </a:r>
            <a:r>
              <a:rPr lang="cs-CZ"/>
              <a:t>druhé manželství..)</a:t>
            </a:r>
          </a:p>
          <a:p>
            <a:pPr algn="just"/>
            <a:endParaRPr lang="cs-CZ" dirty="0"/>
          </a:p>
          <a:p>
            <a:pPr algn="just"/>
            <a:endParaRPr lang="cs-CZ" dirty="0"/>
          </a:p>
          <a:p>
            <a:pPr algn="just"/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7EF328A7-B2CF-ED54-8561-E7D2CBDE9C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autor prezentace, datum prezentace, univerzitní oddělení, fakulta, adresa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29710932"/>
      </p:ext>
    </p:extLst>
  </p:cSld>
  <p:clrMapOvr>
    <a:masterClrMapping/>
  </p:clrMapOvr>
</p:sld>
</file>

<file path=ppt/theme/theme1.xml><?xml version="1.0" encoding="utf-8"?>
<a:theme xmlns:a="http://schemas.openxmlformats.org/drawingml/2006/main" name="UP_prezentace_cz_4x3 (1)">
  <a:themeElements>
    <a:clrScheme name="UP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6BAB"/>
      </a:accent1>
      <a:accent2>
        <a:srgbClr val="6C6D70"/>
      </a:accent2>
      <a:accent3>
        <a:srgbClr val="A5A5A5"/>
      </a:accent3>
      <a:accent4>
        <a:srgbClr val="ED7D31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UP_Prezentace_2.potx" id="{755D0361-9207-4673-B4A5-8DE80FB40899}" vid="{B1A348AD-3F36-40BB-80C1-28390A7D89FC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UP_prezentace_cz_4x3 (1)</Template>
  <TotalTime>0</TotalTime>
  <Words>1066</Words>
  <Application>Microsoft Office PowerPoint</Application>
  <PresentationFormat>Vlastní</PresentationFormat>
  <Paragraphs>66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3" baseType="lpstr">
      <vt:lpstr>Arial</vt:lpstr>
      <vt:lpstr>Calibri</vt:lpstr>
      <vt:lpstr>UP_prezentace_cz_4x3 (1)</vt:lpstr>
      <vt:lpstr>Aktuální výzvy tzv. opatrovnického soudnictví</vt:lpstr>
      <vt:lpstr>Specifika opatrovnického soudnictví</vt:lpstr>
      <vt:lpstr>Co je možné změnit v právní úpravě?  Moderní výzvy – reálné možnosti de lege lata i ferenda </vt:lpstr>
      <vt:lpstr>1. Neuralgický prvek – Předběžná opatření </vt:lpstr>
      <vt:lpstr>Předběžná opatření</vt:lpstr>
      <vt:lpstr>2. Neuralgický prvek – dokazování </vt:lpstr>
      <vt:lpstr>3. Neuralgický prvek – některé „nepostižitelné“ procesní nešvary </vt:lpstr>
      <vt:lpstr>4. Neuralgický prvek – participační práva dítěte </vt:lpstr>
      <vt:lpstr>Moderní výzvy, lze změnit?</vt:lpstr>
      <vt:lpstr>Děkuji Vám za pozornost</vt:lpstr>
    </vt:vector>
  </TitlesOfParts>
  <Company>Univerzita Palackého v Olomouci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Sinova Renata</dc:creator>
  <cp:lastModifiedBy>Sinova Renata</cp:lastModifiedBy>
  <cp:revision>319</cp:revision>
  <dcterms:created xsi:type="dcterms:W3CDTF">2016-03-20T09:15:11Z</dcterms:created>
  <dcterms:modified xsi:type="dcterms:W3CDTF">2022-09-03T20:36:08Z</dcterms:modified>
</cp:coreProperties>
</file>