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271" r:id="rId10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798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jt Milan" userId="aa167ccc-a310-462d-9b2e-c73ffac545f1" providerId="ADAL" clId="{6A22720A-6B14-4B65-8F9F-4CB591C52ED3}"/>
    <pc:docChg chg="modSld">
      <pc:chgData name="Fojt Milan" userId="aa167ccc-a310-462d-9b2e-c73ffac545f1" providerId="ADAL" clId="{6A22720A-6B14-4B65-8F9F-4CB591C52ED3}" dt="2022-09-07T10:52:19.847" v="1" actId="14100"/>
      <pc:docMkLst>
        <pc:docMk/>
      </pc:docMkLst>
      <pc:sldChg chg="modSp mod">
        <pc:chgData name="Fojt Milan" userId="aa167ccc-a310-462d-9b2e-c73ffac545f1" providerId="ADAL" clId="{6A22720A-6B14-4B65-8F9F-4CB591C52ED3}" dt="2022-09-07T10:52:19.847" v="1" actId="14100"/>
        <pc:sldMkLst>
          <pc:docMk/>
          <pc:sldMk cId="2477903983" sldId="340"/>
        </pc:sldMkLst>
        <pc:spChg chg="mod">
          <ac:chgData name="Fojt Milan" userId="aa167ccc-a310-462d-9b2e-c73ffac545f1" providerId="ADAL" clId="{6A22720A-6B14-4B65-8F9F-4CB591C52ED3}" dt="2022-09-07T10:52:19.847" v="1" actId="14100"/>
          <ac:spMkLst>
            <pc:docMk/>
            <pc:sldMk cId="2477903983" sldId="340"/>
            <ac:spMk id="3" creationId="{B1BA23E4-AF8B-4AAC-A765-D26AD1577E3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0964" y="1057014"/>
            <a:ext cx="7649607" cy="182414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60740" y="2924247"/>
            <a:ext cx="4499769" cy="1451184"/>
          </a:xfrm>
        </p:spPr>
        <p:txBody>
          <a:bodyPr lIns="90507" rIns="90507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620755" y="6391628"/>
            <a:ext cx="1889903" cy="364829"/>
          </a:xfrm>
          <a:prstGeom prst="rect">
            <a:avLst/>
          </a:prstGeom>
        </p:spPr>
        <p:txBody>
          <a:bodyPr lIns="90507" tIns="45254" rIns="90507" bIns="45254"/>
          <a:lstStyle/>
          <a:p>
            <a:fld id="{EF9DF279-66E8-4E19-A8C6-70F54C7D10BE}" type="datetimeFigureOut">
              <a:rPr lang="cs-CZ" smtClean="0"/>
              <a:t>07.09.2022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CA662-E7AA-471A-B7DC-7B38464159D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579226" y="2997819"/>
            <a:ext cx="179991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395755" y="2997819"/>
            <a:ext cx="179991" cy="228018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0507" tIns="45254" rIns="90507" bIns="45254"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5585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6" r:id="rId10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Renata.sinova@upol.cz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4171B3-0614-4386-9D6C-9BB6CA9525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Předběžná opatření o úpravě poměrů dítěte </a:t>
            </a:r>
            <a:br>
              <a:rPr lang="cs-CZ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</a:br>
            <a:r>
              <a:rPr lang="cs-CZ" b="0" i="1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po 1. 1. 2022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BA23E4-AF8B-4AAC-A765-D26AD1577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000" y="3592865"/>
            <a:ext cx="7560000" cy="449745"/>
          </a:xfrm>
        </p:spPr>
        <p:txBody>
          <a:bodyPr/>
          <a:lstStyle/>
          <a:p>
            <a:pPr algn="ctr"/>
            <a:r>
              <a:rPr lang="cs-CZ" dirty="0"/>
              <a:t>Renáta Šínová, Univerzita Palackého v Olomouci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3D438E-B5D6-4028-A94F-1D0E378F5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90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2CE001A-0B9C-42D4-AE6D-AA85B2F82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225" y="1200900"/>
            <a:ext cx="7560000" cy="748080"/>
          </a:xfrm>
        </p:spPr>
        <p:txBody>
          <a:bodyPr/>
          <a:lstStyle/>
          <a:p>
            <a:r>
              <a:rPr lang="cs-CZ" dirty="0"/>
              <a:t>Důvody pro zásah do právní úpravy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F86812-4598-4954-9BE8-440BC6FC0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4975"/>
            <a:ext cx="7560000" cy="4654261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cs-CZ" dirty="0"/>
              <a:t>Vyjasnění postupu při odnětí dítěte z péče rodičů nebo osoby blízké (dvojí názorový proud na možný postup soudu i bez návrhu vs. názor s možností zasáhnout takto jen na návrh OSPOD pomocí dříve tzv. rychlého předběžného opatření)</a:t>
            </a:r>
          </a:p>
          <a:p>
            <a:pPr marL="457200" indent="-457200" algn="just">
              <a:buAutoNum type="arabicPeriod"/>
            </a:pPr>
            <a:r>
              <a:rPr lang="cs-CZ" dirty="0"/>
              <a:t>Vyjasnění tzv. dlouhotrvajících předběžných opatření v případě rodičovských konfliktů (velmi problematický přístup v tzv. „minimálním kontaktu s rodičem“ trvající po dobu několika let.</a:t>
            </a:r>
          </a:p>
          <a:p>
            <a:pPr marL="0" indent="0" algn="just">
              <a:buNone/>
            </a:pP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 nutno mít na zřeteli, že jakákoliv deformace vztahu rodič-dítě v důsledku odcizení, je v pozdější době jen těžko napravitelná [nález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zn. I. ÚS 618/05 ze dne 7. 11. 2006 (N 204/43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SbNU</a:t>
            </a: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279), bod 19]. Proto již předběžná opatření určující rozsah styku s dítětem musí zohlednit základní práva všech dotčených osob, neboť mohou být v účinnosti i několik měsíců a mohou tedy podstatně ovlivnit kvalitu vztahu mezi rodičem a dítětem nejen po dobu trvání předběžného opatření, ale i do budoucna. Hrozí nebezpečí, že dítě si zvykne na uspořádání vztahů nastavené předběžným opatřením a s ohledem na zájem dítěte bude komplikované jej v budoucnu změnit. Tím by namísto soudu v meritu věci fakticky rozhodl čas. (I. ÚS 1942/16)</a:t>
            </a:r>
            <a:endParaRPr lang="cs-CZ" i="1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DA9FB6D-D765-476A-9923-BFF7D1589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074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D7680-7D70-45CC-BD1D-746A0D418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Novelizace ZŘS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95EC8-51D6-4281-9C17-FC02CF904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538" y="2127192"/>
            <a:ext cx="7560000" cy="432348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 1. 1. 2022 provedená zákonem č. 363/2021 Sb.</a:t>
            </a:r>
          </a:p>
          <a:p>
            <a:r>
              <a:rPr lang="cs-CZ" dirty="0"/>
              <a:t>Zásah do tzv. rychlého předběžného opatření a současně i do situace tzv. pomalých předběžných opatření.</a:t>
            </a:r>
          </a:p>
          <a:p>
            <a:r>
              <a:rPr lang="cs-CZ" dirty="0"/>
              <a:t>Zásahů je více, jejich efektivita a především „pozitivní dopad do praxe“ jsou však sporné.</a:t>
            </a:r>
          </a:p>
          <a:p>
            <a:pPr>
              <a:buFontTx/>
              <a:buChar char="-"/>
            </a:pPr>
            <a:r>
              <a:rPr lang="cs-CZ" dirty="0"/>
              <a:t>Lze vytyčit několik „neuralgických momentů“.</a:t>
            </a:r>
          </a:p>
          <a:p>
            <a:pPr marL="457200" indent="-457200">
              <a:buAutoNum type="arabicPeriod"/>
            </a:pPr>
            <a:r>
              <a:rPr lang="cs-CZ" dirty="0"/>
              <a:t>Ustoupení od lhůty 24 hodin pro nařízení PO  - časový prvek odlišení pomalého a rychlého PO „padá“</a:t>
            </a:r>
          </a:p>
          <a:p>
            <a:pPr marL="457200" indent="-457200">
              <a:buAutoNum type="arabicPeriod"/>
            </a:pPr>
            <a:r>
              <a:rPr lang="cs-CZ" dirty="0"/>
              <a:t>Aktivní věcná legitimace: § 454 ZŘS</a:t>
            </a:r>
          </a:p>
          <a:p>
            <a:pPr marL="457200" indent="-457200">
              <a:buAutoNum type="arabicParenBoth"/>
            </a:pPr>
            <a:r>
              <a:rPr lang="cs-CZ" altLang="cs-CZ" i="1" dirty="0"/>
              <a:t>Předběžné opatření, </a:t>
            </a:r>
            <a:r>
              <a:rPr lang="cs-CZ" altLang="cs-CZ" sz="20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jímž má být nařízeno umístění dítěte mimo péči rodičů nebo péči osoby dítěti příbuzné nebo blízké</a:t>
            </a:r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i="1" dirty="0"/>
              <a:t>může soud nařídit jen na návrh orgánu sociálně-právní ochrany dětí.</a:t>
            </a:r>
          </a:p>
          <a:p>
            <a:pPr marL="0" indent="0">
              <a:buNone/>
            </a:pPr>
            <a:r>
              <a:rPr lang="cs-CZ" altLang="cs-CZ" dirty="0"/>
              <a:t>Rozdílné názory, nicméně právní úprava je jasná…..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8AC0F63-C338-491E-BE94-9627144AF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97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29718-F437-46F9-956D-281AF050A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podoba předběžného opatření podle § 452 ZŘS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D2363-E9EB-44A1-BC82-0A32CA468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Co vyplývá ze změny?</a:t>
            </a:r>
          </a:p>
          <a:p>
            <a:pPr>
              <a:buFontTx/>
              <a:buChar char="-"/>
            </a:pPr>
            <a:r>
              <a:rPr lang="cs-CZ" dirty="0"/>
              <a:t>Problémy s místní příslušností, která zůstala zakotvena u navrhovatele…..</a:t>
            </a:r>
          </a:p>
          <a:p>
            <a:pPr>
              <a:buFontTx/>
              <a:buChar char="-"/>
            </a:pPr>
            <a:r>
              <a:rPr lang="cs-CZ" dirty="0"/>
              <a:t>Problém s odlišením postupu podle § 452 ZŘS (dříve rychlé předběžné opatření) a postupu podle § 76 OSŘ (pomalé předběžné opatření)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„</a:t>
            </a:r>
            <a:r>
              <a:rPr lang="cs-CZ" i="1" dirty="0"/>
              <a:t>ocitlo-li se dítě ve stavu nedostatku řádné péče, </a:t>
            </a:r>
            <a:r>
              <a:rPr lang="cs-CZ" altLang="cs-CZ" sz="2000" i="1" dirty="0"/>
              <a:t>bez ohledu na to, zda tu je či není osoba, která má právo o dítě pečovat, nebo je-li život dítěte, jeho normální vývoj nebo jiný důležitý zájem vážně ohrožen nebo byl-li narušen…“</a:t>
            </a:r>
          </a:p>
          <a:p>
            <a:pPr>
              <a:buFontTx/>
              <a:buChar char="-"/>
            </a:pPr>
            <a:r>
              <a:rPr lang="cs-CZ" i="1" dirty="0"/>
              <a:t>„je-li třeba zatímně upravit poměry…..“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0C7682-619A-44D8-B333-D4A4643D8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949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38C95-6C6F-4E2D-B19A-74ABB77C3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Použitelnost na PO podle § 76 OSŘ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D448D5-7BF7-4D24-B811-39D080A51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452 odst. 3 ZŘS</a:t>
            </a:r>
          </a:p>
          <a:p>
            <a:pPr algn="just"/>
            <a:r>
              <a:rPr lang="cs-CZ" altLang="cs-CZ" sz="2000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„(3) Ustanovení tohoto pododdílu o trvání a prodloužení doby trvání předběžného opatření se použijí i na předběžné opatření podle občanského soudního řádu, jímž má být účastníku uloženo, aby odevzdal dítě do péče druhého z rodičů nebo do péče osoby dítěti příbuzné nebo blízké.“. </a:t>
            </a:r>
          </a:p>
          <a:p>
            <a:pPr algn="just"/>
            <a:endParaRPr lang="cs-CZ" altLang="cs-CZ" i="1" u="sng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Tři měsíce, možnos</a:t>
            </a:r>
            <a:r>
              <a:rPr lang="cs-CZ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prodloužit, maximální doba 1 roku. </a:t>
            </a:r>
          </a:p>
          <a:p>
            <a:pPr algn="just"/>
            <a:r>
              <a:rPr lang="cs-CZ" altLang="cs-CZ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odevzdání do péče? </a:t>
            </a:r>
          </a:p>
          <a:p>
            <a:pPr algn="just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FF4417-1E64-472C-A127-A21354BA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91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D2970-E91B-4CC9-AF8F-214DCDEF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Odevzdání do péče?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321D5-3F7C-4079-B346-B9DFFD6D9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br>
              <a:rPr lang="cs-CZ" b="0" i="1" dirty="0">
                <a:solidFill>
                  <a:srgbClr val="333333"/>
                </a:solidFill>
                <a:effectLst/>
                <a:latin typeface="Spectral"/>
              </a:rPr>
            </a:br>
            <a:r>
              <a:rPr lang="cs-CZ" b="0" i="1" dirty="0">
                <a:solidFill>
                  <a:srgbClr val="333333"/>
                </a:solidFill>
                <a:effectLst/>
                <a:latin typeface="Spectral"/>
              </a:rPr>
              <a:t>„Odevzdání do péče.“ 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Např. rozhodnutí Krajského soudu v Ostravě ze dne 15. 5. 2019,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Spectral"/>
              </a:rPr>
              <a:t>sp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. zn</a:t>
            </a:r>
            <a:r>
              <a:rPr lang="cs-CZ" dirty="0">
                <a:solidFill>
                  <a:srgbClr val="333333"/>
                </a:solidFill>
                <a:latin typeface="Spectral"/>
              </a:rPr>
              <a:t>. 56 10/2019</a:t>
            </a:r>
            <a:endParaRPr lang="cs-CZ" b="0" i="0" dirty="0">
              <a:solidFill>
                <a:srgbClr val="333333"/>
              </a:solidFill>
              <a:effectLst/>
              <a:latin typeface="Spectral"/>
            </a:endParaRPr>
          </a:p>
          <a:p>
            <a:pPr marL="0" indent="0" algn="just">
              <a:buNone/>
            </a:pP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 </a:t>
            </a:r>
            <a:br>
              <a:rPr lang="cs-CZ" b="0" i="1" dirty="0">
                <a:solidFill>
                  <a:srgbClr val="333333"/>
                </a:solidFill>
                <a:effectLst/>
                <a:latin typeface="Spectral"/>
              </a:rPr>
            </a:br>
            <a:r>
              <a:rPr lang="cs-CZ" b="0" i="1" dirty="0">
                <a:solidFill>
                  <a:srgbClr val="333333"/>
                </a:solidFill>
                <a:effectLst/>
                <a:latin typeface="Spectral"/>
              </a:rPr>
              <a:t>„Předání do péče.“ 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Viz k tomu např. usnesení Ústavního soudu ze dne 7. 11. 2017,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Spectral"/>
              </a:rPr>
              <a:t>sp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. zn. IV. ÚS 3346/17 </a:t>
            </a:r>
          </a:p>
          <a:p>
            <a:pPr marL="0" indent="0" algn="just">
              <a:buNone/>
            </a:pPr>
            <a:br>
              <a:rPr lang="cs-CZ" b="0" i="1" dirty="0">
                <a:solidFill>
                  <a:srgbClr val="333333"/>
                </a:solidFill>
                <a:effectLst/>
                <a:latin typeface="Spectral"/>
              </a:rPr>
            </a:br>
            <a:r>
              <a:rPr lang="cs-CZ" b="0" i="1" dirty="0">
                <a:solidFill>
                  <a:srgbClr val="333333"/>
                </a:solidFill>
                <a:effectLst/>
                <a:latin typeface="Spectral"/>
              </a:rPr>
              <a:t>„Strpění péče.“ 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Např. Městský soud v Praze v rozhodnutí ze dne 27. 11. 2017,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Spectral"/>
              </a:rPr>
              <a:t>sp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. zn. 39 Co 426/2017</a:t>
            </a:r>
          </a:p>
          <a:p>
            <a:pPr marL="0" indent="0" algn="just">
              <a:buNone/>
            </a:pPr>
            <a:br>
              <a:rPr lang="cs-CZ" b="0" i="1" dirty="0">
                <a:solidFill>
                  <a:srgbClr val="333333"/>
                </a:solidFill>
                <a:effectLst/>
                <a:latin typeface="Spectral"/>
              </a:rPr>
            </a:br>
            <a:r>
              <a:rPr lang="cs-CZ" b="0" i="1" dirty="0">
                <a:solidFill>
                  <a:srgbClr val="333333"/>
                </a:solidFill>
                <a:effectLst/>
                <a:latin typeface="Spectral"/>
              </a:rPr>
              <a:t>„Oprávnění péče.“ 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Takový výrok vyplývá např. z rozhodnutí Ústavního soudu ze dne 30. 8. 2018,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Spectral"/>
              </a:rPr>
              <a:t>sp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. zn. III. ÚS 3147/17</a:t>
            </a:r>
          </a:p>
          <a:p>
            <a:pPr marL="0" indent="0" algn="just">
              <a:buNone/>
            </a:pPr>
            <a:br>
              <a:rPr lang="cs-CZ" b="0" i="1" dirty="0">
                <a:solidFill>
                  <a:srgbClr val="333333"/>
                </a:solidFill>
                <a:effectLst/>
                <a:latin typeface="Spectral"/>
              </a:rPr>
            </a:br>
            <a:r>
              <a:rPr lang="cs-CZ" b="0" i="1" dirty="0">
                <a:solidFill>
                  <a:srgbClr val="333333"/>
                </a:solidFill>
                <a:effectLst/>
                <a:latin typeface="Spectral"/>
              </a:rPr>
              <a:t>„Oprávnění ke styku a případně jemu odpovídající strpění styku.“ 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Např. rozhodnutí Okresního soudu v Příbrami ze dne 17. 3. 2017,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Spectral"/>
              </a:rPr>
              <a:t>sp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. zn. 6 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Spectral"/>
              </a:rPr>
              <a:t>Nc</a:t>
            </a:r>
            <a:r>
              <a:rPr lang="cs-CZ" b="0" i="0" dirty="0">
                <a:solidFill>
                  <a:srgbClr val="333333"/>
                </a:solidFill>
                <a:effectLst/>
                <a:latin typeface="Spectral"/>
              </a:rPr>
              <a:t> 6017/2016.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E25D84E-D6E0-4A43-B009-5AC5CF104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24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CBB204-1764-451D-9FDE-5DE1325BA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 závěr „z praxe k PO…“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1835D6-0F99-4E50-8895-7ABE0DABF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11letý Adam od svých 5 let trpělivě a konstantně sděluje nesouhlas se střídavou péčí </a:t>
            </a:r>
          </a:p>
          <a:p>
            <a:pPr algn="just"/>
            <a:r>
              <a:rPr lang="cs-CZ" dirty="0"/>
              <a:t>V roce 2021 proběhlo nové projednání věci, vyjádřen názor, že si nepřeje střídavou péči, preferuje matku. Nebyla shledána manipulace. Potvrzena střídavá péče, chlapec zanechává dopis, že nechce žít a odchází ze školy. </a:t>
            </a:r>
          </a:p>
          <a:p>
            <a:pPr algn="just"/>
            <a:r>
              <a:rPr lang="cs-CZ" dirty="0"/>
              <a:t>Následně je pomocí PO podle § 452 umístěn do ZDVOP s odůvodněním, že se protiví autoritám a rozhodnutí o střídavé péči, s tím, že bude ve ZDVOP tak dlouho, dokud nebude střídavou péči respektovat. Chlapec setrvává 3 měsíce, ZDVOP opouští až poté, co se podvoluje střídavé péči (po sdělení, že jinak bude svěřen do péče pěstounské…)</a:t>
            </a:r>
          </a:p>
          <a:p>
            <a:pPr algn="just"/>
            <a:r>
              <a:rPr lang="cs-CZ" dirty="0"/>
              <a:t>Nejlepší zájem dítěte???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9F300DE-D2E9-4760-B379-A095FFB78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163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renata.sinova@upol.cz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125042"/>
      </p:ext>
    </p:extLst>
  </p:cSld>
  <p:clrMapOvr>
    <a:masterClrMapping/>
  </p:clrMapOvr>
</p:sld>
</file>

<file path=ppt/theme/theme1.xml><?xml version="1.0" encoding="utf-8"?>
<a:theme xmlns:a="http://schemas.openxmlformats.org/drawingml/2006/main" name="UP_prezentace_cz_4x3 (1)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 (1)</Template>
  <TotalTime>1</TotalTime>
  <Words>946</Words>
  <Application>Microsoft Office PowerPoint</Application>
  <PresentationFormat>Vlastní</PresentationFormat>
  <Paragraphs>50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Roboto</vt:lpstr>
      <vt:lpstr>Spectral</vt:lpstr>
      <vt:lpstr>Times New Roman</vt:lpstr>
      <vt:lpstr>UP_prezentace_cz_4x3 (1)</vt:lpstr>
      <vt:lpstr>Prezentace aplikace PowerPoint</vt:lpstr>
      <vt:lpstr>Předběžná opatření o úpravě poměrů dítěte  po 1. 1. 2022</vt:lpstr>
      <vt:lpstr>Důvody pro zásah do právní úpravy</vt:lpstr>
      <vt:lpstr>Novelizace ZŘS </vt:lpstr>
      <vt:lpstr>Nová podoba předběžného opatření podle § 452 ZŘS</vt:lpstr>
      <vt:lpstr>Použitelnost na PO podle § 76 OSŘ</vt:lpstr>
      <vt:lpstr>Odevzdání do péče?</vt:lpstr>
      <vt:lpstr>Na závěr „z praxe k PO…“</vt:lpstr>
      <vt:lpstr>Děkuji za pozornost</vt:lpstr>
    </vt:vector>
  </TitlesOfParts>
  <Company>Univerzita Palackého v Olomouci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Sinova Renata</dc:creator>
  <cp:lastModifiedBy>Fojt Milan</cp:lastModifiedBy>
  <cp:revision>311</cp:revision>
  <dcterms:created xsi:type="dcterms:W3CDTF">2016-03-20T09:15:11Z</dcterms:created>
  <dcterms:modified xsi:type="dcterms:W3CDTF">2022-09-07T10:52:25Z</dcterms:modified>
</cp:coreProperties>
</file>