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8" r:id="rId2"/>
    <p:sldId id="259" r:id="rId3"/>
    <p:sldId id="260" r:id="rId4"/>
    <p:sldId id="270" r:id="rId5"/>
    <p:sldId id="262" r:id="rId6"/>
    <p:sldId id="263" r:id="rId7"/>
    <p:sldId id="264" r:id="rId8"/>
    <p:sldId id="284" r:id="rId9"/>
    <p:sldId id="283" r:id="rId10"/>
    <p:sldId id="285" r:id="rId11"/>
    <p:sldId id="274" r:id="rId12"/>
    <p:sldId id="286" r:id="rId13"/>
    <p:sldId id="279" r:id="rId14"/>
    <p:sldId id="288" r:id="rId15"/>
    <p:sldId id="265" r:id="rId16"/>
    <p:sldId id="289" r:id="rId17"/>
    <p:sldId id="290" r:id="rId18"/>
    <p:sldId id="291" r:id="rId19"/>
    <p:sldId id="280" r:id="rId20"/>
    <p:sldId id="287" r:id="rId21"/>
    <p:sldId id="266" r:id="rId22"/>
    <p:sldId id="292" r:id="rId23"/>
    <p:sldId id="267" r:id="rId24"/>
  </p:sldIdLst>
  <p:sldSz cx="8999538" cy="6840538"/>
  <p:notesSz cx="6735763" cy="9799638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44" y="10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93800" y="1225550"/>
            <a:ext cx="4348163" cy="3306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16076"/>
            <a:ext cx="5388610" cy="38586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466259"/>
          </a:xfrm>
        </p:spPr>
        <p:txBody>
          <a:bodyPr>
            <a:normAutofit fontScale="90000"/>
          </a:bodyPr>
          <a:lstStyle/>
          <a:p>
            <a:r>
              <a:rPr lang="cs-CZ" dirty="0"/>
              <a:t>Spotřebitel jako účastník civilního soudního řízení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0000" y="4980373"/>
            <a:ext cx="7560000" cy="1328987"/>
          </a:xfrm>
        </p:spPr>
        <p:txBody>
          <a:bodyPr>
            <a:normAutofit fontScale="92500"/>
          </a:bodyPr>
          <a:lstStyle/>
          <a:p>
            <a:r>
              <a:rPr lang="cs-CZ" dirty="0"/>
              <a:t>Vnitřní grantová soutěž – výzkumné skupiny</a:t>
            </a:r>
          </a:p>
          <a:p>
            <a:r>
              <a:rPr lang="cs-CZ"/>
              <a:t>Projekt </a:t>
            </a:r>
            <a:r>
              <a:rPr lang="cs-CZ" dirty="0"/>
              <a:t>Moderní trendy a výzvy v civilním právu procesním</a:t>
            </a:r>
          </a:p>
          <a:p>
            <a:r>
              <a:rPr lang="cs-CZ" dirty="0"/>
              <a:t>K. Hamuľáková, J. Petrov Křiváčková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Klára Hamuľáková, Jana Petrov Křiváčková, PF UP v Olomouci</a:t>
            </a:r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A22FB-38EF-458D-B40E-B73CD22FA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Spotřebitel jako slabší strana v procesu?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87D62A-DDBD-4312-A21B-E2005A913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chemeClr val="accent1"/>
                </a:solidFill>
              </a:rPr>
              <a:t>Pro účely stanovení náhrady nákladů řízení </a:t>
            </a:r>
            <a:r>
              <a:rPr lang="cs-CZ" dirty="0">
                <a:solidFill>
                  <a:schemeClr val="accent1"/>
                </a:solidFill>
              </a:rPr>
              <a:t>před obecnými soudy </a:t>
            </a:r>
            <a:r>
              <a:rPr lang="cs-CZ" b="1" dirty="0">
                <a:solidFill>
                  <a:schemeClr val="accent1"/>
                </a:solidFill>
              </a:rPr>
              <a:t>je v rozporu s principem materiální rovnosti mezi spotřebitelem a dodavatelem </a:t>
            </a:r>
            <a:r>
              <a:rPr lang="cs-CZ" dirty="0">
                <a:solidFill>
                  <a:schemeClr val="accent1"/>
                </a:solidFill>
              </a:rPr>
              <a:t>(projevujícím se v rovině </a:t>
            </a:r>
            <a:r>
              <a:rPr lang="cs-CZ" dirty="0" err="1">
                <a:solidFill>
                  <a:schemeClr val="accent1"/>
                </a:solidFill>
              </a:rPr>
              <a:t>podústavního</a:t>
            </a:r>
            <a:r>
              <a:rPr lang="cs-CZ" dirty="0">
                <a:solidFill>
                  <a:schemeClr val="accent1"/>
                </a:solidFill>
              </a:rPr>
              <a:t> práva jako ochrana spotřebitele), vycházejí-li obecné soudy z toho, že je spotřebitel povinen již v předžalobní fázi doložit podnikateli uhrazení ceny za poskytnutou službu. </a:t>
            </a:r>
          </a:p>
          <a:p>
            <a:pPr algn="just"/>
            <a:r>
              <a:rPr lang="cs-CZ" b="1" dirty="0">
                <a:solidFill>
                  <a:schemeClr val="accent1"/>
                </a:solidFill>
              </a:rPr>
              <a:t>Při rozhodování o nákladech řízení bylo tedy v rozporu s principem ochrany spotřebitele jako slabší strany</a:t>
            </a:r>
            <a:r>
              <a:rPr lang="cs-CZ" dirty="0">
                <a:solidFill>
                  <a:schemeClr val="accent1"/>
                </a:solidFill>
              </a:rPr>
              <a:t>, když obvodní soud požadoval po stěžovatelích, aby doložili uhrazení části ceny díla již před podáním žaloby vedlejší účastnicí.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accent1"/>
                </a:solidFill>
              </a:rPr>
              <a:t>(Nález ÚS </a:t>
            </a:r>
            <a:r>
              <a:rPr lang="cs-CZ" dirty="0" err="1">
                <a:solidFill>
                  <a:schemeClr val="accent1"/>
                </a:solidFill>
              </a:rPr>
              <a:t>sp</a:t>
            </a:r>
            <a:r>
              <a:rPr lang="cs-CZ" dirty="0">
                <a:solidFill>
                  <a:schemeClr val="accent1"/>
                </a:solidFill>
              </a:rPr>
              <a:t>. zn. I. ÚS 1844/17)</a:t>
            </a:r>
          </a:p>
          <a:p>
            <a:pPr algn="just"/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7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1B64A-6293-4026-8155-2AD1874A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Nález ÚS </a:t>
            </a:r>
            <a:r>
              <a:rPr lang="cs-CZ" dirty="0" err="1">
                <a:solidFill>
                  <a:schemeClr val="accent1"/>
                </a:solidFill>
              </a:rPr>
              <a:t>sp</a:t>
            </a:r>
            <a:r>
              <a:rPr lang="cs-CZ" dirty="0">
                <a:solidFill>
                  <a:schemeClr val="accent1"/>
                </a:solidFill>
              </a:rPr>
              <a:t>. zn. II. ÚS 1774/14 – reflexe slabší strany v civilním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B7E262-2071-4577-A1BB-A32DAFD2C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769" y="2682394"/>
            <a:ext cx="7560000" cy="2885153"/>
          </a:xfrm>
        </p:spPr>
        <p:txBody>
          <a:bodyPr>
            <a:normAutofit fontScale="92500"/>
          </a:bodyPr>
          <a:lstStyle/>
          <a:p>
            <a:pPr algn="just" fontAlgn="ctr"/>
            <a:r>
              <a:rPr lang="cs-CZ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Obecné soudy mají především povinnost vzít v úvahu obvyklou důkazní nouzi na straně zaměstnance, jenž se snaží prokázat nezákonný postup zaměstnavatele při rozvázání pracovního poměru. </a:t>
            </a:r>
          </a:p>
          <a:p>
            <a:pPr algn="just" fontAlgn="ctr"/>
            <a:r>
              <a:rPr lang="cs-CZ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Přepjatý formalismus ve vztahu k důkazním návrhům stěžovatele </a:t>
            </a:r>
            <a:r>
              <a:rPr lang="cs-CZ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byl v rozporu s ochrannou funkcí pracovního práva a ochranou slabší smluvní strany.</a:t>
            </a:r>
          </a:p>
          <a:p>
            <a:pPr marL="0" indent="0" algn="just" fontAlgn="ctr">
              <a:buNone/>
            </a:pPr>
            <a:r>
              <a:rPr lang="cs-CZ" b="1" dirty="0">
                <a:solidFill>
                  <a:schemeClr val="accent1"/>
                </a:solidFill>
              </a:rPr>
              <a:t>Tj. pokud v hmotněprávní sféře převládá ochrana zaměstnance jako slabší strany, toto se má shodně projevit i v zacházení se zaměstnancem v soudním řízení jako se slabší stranou</a:t>
            </a:r>
            <a:r>
              <a:rPr lang="cs-CZ" b="1" dirty="0"/>
              <a:t>?</a:t>
            </a:r>
            <a:endParaRPr lang="cs-CZ" b="1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973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16182-D1C6-429C-BB0E-81768ED3F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1. Přístup k soudu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D6BEEF-9F62-4174-8D15-FEFB92D81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488043"/>
            <a:ext cx="7560000" cy="310716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Překážky přístupu k soudu</a:t>
            </a:r>
          </a:p>
          <a:p>
            <a:pPr marL="337505" indent="-337505">
              <a:buAutoNum type="arabicParenR"/>
            </a:pPr>
            <a:r>
              <a:rPr lang="cs-CZ" b="1" dirty="0">
                <a:solidFill>
                  <a:schemeClr val="accent1"/>
                </a:solidFill>
              </a:rPr>
              <a:t>Složitost podání návrhu na zahájení řízení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– otázka náročnosti podání – srozumitelnost právní úpravy, náležitosti, postup soudu při odstraňování nedostatků podání - </a:t>
            </a:r>
            <a:r>
              <a:rPr lang="cs-CZ" b="1" dirty="0">
                <a:solidFill>
                  <a:schemeClr val="accent1"/>
                </a:solidFill>
              </a:rPr>
              <a:t>§ 43 o.s.ř., poučovací povinnost soudu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2) Soudní poplatky </a:t>
            </a:r>
            <a:r>
              <a:rPr lang="cs-CZ" dirty="0">
                <a:solidFill>
                  <a:schemeClr val="accent1"/>
                </a:solidFill>
              </a:rPr>
              <a:t>– je nezbytné zohlednit formou osobního osvobození navrhovatele (srov. slovenský zákon o soudních poplatcích – osvobození spotřebitelských organizací a </a:t>
            </a:r>
            <a:r>
              <a:rPr lang="cs-CZ" dirty="0"/>
              <a:t>spotřebitele coby navrhovatele v určitých případech) </a:t>
            </a:r>
            <a:r>
              <a:rPr lang="cs-CZ" dirty="0">
                <a:solidFill>
                  <a:schemeClr val="accent1"/>
                </a:solidFill>
              </a:rPr>
              <a:t>či je dostatečné formou individuálního osvobození?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3) Úprava místní příslušnosti </a:t>
            </a:r>
            <a:r>
              <a:rPr lang="cs-CZ" dirty="0">
                <a:solidFill>
                  <a:schemeClr val="accent1"/>
                </a:solidFill>
              </a:rPr>
              <a:t>– určení MP výlučn</a:t>
            </a:r>
            <a:r>
              <a:rPr lang="cs-CZ" dirty="0"/>
              <a:t>ě </a:t>
            </a:r>
            <a:r>
              <a:rPr lang="cs-CZ" dirty="0">
                <a:solidFill>
                  <a:schemeClr val="accent1"/>
                </a:solidFill>
              </a:rPr>
              <a:t>dle bydliště spotřebitele, jde-li o spotřebitelskou věc (žalovaný i žalobce) nebo postačí jen rozšíření možnosti volit náhradní místní příslušnost dle bydliště spotřebitele, jde-li o spotřebitelskou věc?</a:t>
            </a:r>
          </a:p>
          <a:p>
            <a:pPr marL="0" indent="0">
              <a:buNone/>
            </a:pPr>
            <a:r>
              <a:rPr lang="cs-CZ" dirty="0"/>
              <a:t>§ 19 CSP: </a:t>
            </a:r>
            <a:r>
              <a:rPr lang="cs-CZ" dirty="0" err="1"/>
              <a:t>Popri</a:t>
            </a:r>
            <a:r>
              <a:rPr lang="cs-CZ" dirty="0"/>
              <a:t> </a:t>
            </a:r>
            <a:r>
              <a:rPr lang="cs-CZ" dirty="0" err="1"/>
              <a:t>všeobecnom</a:t>
            </a:r>
            <a:r>
              <a:rPr lang="cs-CZ" dirty="0"/>
              <a:t> </a:t>
            </a:r>
            <a:r>
              <a:rPr lang="cs-CZ" dirty="0" err="1"/>
              <a:t>súde</a:t>
            </a:r>
            <a:r>
              <a:rPr lang="cs-CZ" dirty="0"/>
              <a:t> žalovaného je na </a:t>
            </a:r>
            <a:r>
              <a:rPr lang="cs-CZ" dirty="0" err="1"/>
              <a:t>konanie</a:t>
            </a:r>
            <a:r>
              <a:rPr lang="cs-CZ" dirty="0"/>
              <a:t> </a:t>
            </a:r>
            <a:r>
              <a:rPr lang="cs-CZ" dirty="0" err="1"/>
              <a:t>miestne</a:t>
            </a:r>
            <a:r>
              <a:rPr lang="cs-CZ" dirty="0"/>
              <a:t> </a:t>
            </a:r>
            <a:r>
              <a:rPr lang="cs-CZ" dirty="0" err="1"/>
              <a:t>príslušný</a:t>
            </a:r>
            <a:r>
              <a:rPr lang="cs-CZ" dirty="0"/>
              <a:t> aj </a:t>
            </a:r>
            <a:r>
              <a:rPr lang="cs-CZ" dirty="0" err="1"/>
              <a:t>súd</a:t>
            </a:r>
            <a:r>
              <a:rPr lang="cs-CZ" dirty="0"/>
              <a:t>, v </a:t>
            </a:r>
            <a:r>
              <a:rPr lang="cs-CZ" dirty="0" err="1"/>
              <a:t>ktorého</a:t>
            </a:r>
            <a:r>
              <a:rPr lang="cs-CZ" dirty="0"/>
              <a:t> obvode d) má adresu trvalého pobytu </a:t>
            </a:r>
            <a:r>
              <a:rPr lang="cs-CZ" dirty="0" err="1"/>
              <a:t>žalobca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je </a:t>
            </a:r>
            <a:r>
              <a:rPr lang="cs-CZ" dirty="0" err="1"/>
              <a:t>spotrebiteľom</a:t>
            </a:r>
            <a:r>
              <a:rPr lang="cs-CZ" dirty="0"/>
              <a:t>, </a:t>
            </a:r>
            <a:r>
              <a:rPr lang="cs-CZ" dirty="0" err="1"/>
              <a:t>ak</a:t>
            </a:r>
            <a:r>
              <a:rPr lang="cs-CZ" dirty="0"/>
              <a:t> ide o </a:t>
            </a:r>
            <a:r>
              <a:rPr lang="cs-CZ" dirty="0" err="1"/>
              <a:t>spotrebiteľský</a:t>
            </a:r>
            <a:r>
              <a:rPr lang="cs-CZ" dirty="0"/>
              <a:t> spor </a:t>
            </a:r>
            <a:r>
              <a:rPr lang="cs-CZ" dirty="0" err="1"/>
              <a:t>alebo</a:t>
            </a:r>
            <a:r>
              <a:rPr lang="cs-CZ" dirty="0"/>
              <a:t> o </a:t>
            </a:r>
            <a:r>
              <a:rPr lang="cs-CZ" dirty="0" err="1"/>
              <a:t>konanie</a:t>
            </a:r>
            <a:r>
              <a:rPr lang="cs-CZ" dirty="0"/>
              <a:t> v </a:t>
            </a:r>
            <a:r>
              <a:rPr lang="cs-CZ" dirty="0" err="1"/>
              <a:t>sporoch</a:t>
            </a:r>
            <a:r>
              <a:rPr lang="cs-CZ" dirty="0"/>
              <a:t> </a:t>
            </a:r>
            <a:r>
              <a:rPr lang="cs-CZ" dirty="0" err="1"/>
              <a:t>týkajúcich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spotrebiteľského</a:t>
            </a:r>
            <a:r>
              <a:rPr lang="cs-CZ" dirty="0"/>
              <a:t> rozhodcovského </a:t>
            </a:r>
            <a:r>
              <a:rPr lang="cs-CZ" dirty="0" err="1"/>
              <a:t>konania</a:t>
            </a:r>
            <a:r>
              <a:rPr lang="cs-CZ" dirty="0"/>
              <a:t>,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651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16182-D1C6-429C-BB0E-81768ED3F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Zastoupení a právní pomoc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D6BEEF-9F62-4174-8D15-FEFB92D81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488043"/>
            <a:ext cx="7560000" cy="31071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Právní pomoc </a:t>
            </a:r>
            <a:r>
              <a:rPr lang="cs-CZ" dirty="0">
                <a:solidFill>
                  <a:schemeClr val="accent1"/>
                </a:solidFill>
              </a:rPr>
              <a:t>– právní rámec podmínek - </a:t>
            </a:r>
            <a:r>
              <a:rPr lang="cs-CZ" b="1" dirty="0">
                <a:solidFill>
                  <a:schemeClr val="accent1"/>
                </a:solidFill>
              </a:rPr>
              <a:t>obecně či individuálně</a:t>
            </a:r>
            <a:r>
              <a:rPr lang="cs-CZ" dirty="0">
                <a:solidFill>
                  <a:schemeClr val="accent1"/>
                </a:solidFill>
              </a:rPr>
              <a:t>? Navázání práva na právní pomoc výlučně na splnění předpokladů osvobození od soudních poplatků - § 30 </a:t>
            </a:r>
            <a:r>
              <a:rPr lang="cs-CZ" dirty="0" err="1">
                <a:solidFill>
                  <a:schemeClr val="accent1"/>
                </a:solidFill>
              </a:rPr>
              <a:t>o.s.ř</a:t>
            </a:r>
            <a:r>
              <a:rPr lang="cs-CZ" dirty="0">
                <a:solidFill>
                  <a:schemeClr val="accent1"/>
                </a:solidFill>
              </a:rPr>
              <a:t> nebo u spotřebitelů zohlednit jen nutnost zastoupení?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Povinné zastoupení </a:t>
            </a:r>
            <a:r>
              <a:rPr lang="cs-CZ" dirty="0">
                <a:solidFill>
                  <a:schemeClr val="accent1"/>
                </a:solidFill>
              </a:rPr>
              <a:t>– zajištění zastoupení samotným spotřebitelem x ustanovení soudem x ČAK/ úprava nesmí zvyšovat komplikovanost přístupu k soudu</a:t>
            </a:r>
          </a:p>
          <a:p>
            <a:pPr marL="0" indent="0">
              <a:buNone/>
            </a:pPr>
            <a:r>
              <a:rPr lang="cs-CZ" dirty="0"/>
              <a:t>Srov. návrh CŘS bod 96 – povinné zastoupení s výjimkou prvostupňového řízení a rekursu proti usnesení OS v takové věci, nevztahuje se na právně vzdělanou osobu</a:t>
            </a:r>
            <a:endParaRPr lang="cs-CZ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accent1"/>
                </a:solidFill>
              </a:rPr>
              <a:t>Zastoupení spotřebitelskou organizací </a:t>
            </a:r>
            <a:r>
              <a:rPr lang="cs-CZ" dirty="0">
                <a:solidFill>
                  <a:schemeClr val="accent1"/>
                </a:solidFill>
              </a:rPr>
              <a:t>– možnost nechat se zastoupit na základě plné moci (upravit možnost zastoupení jako § 26 o.s.ř.)? či rozhodnutím soudu při postupu dle § 30 o.s.ř.?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Vytvoření institutu spotřebitelského „ombudsmana“</a:t>
            </a:r>
            <a:r>
              <a:rPr lang="cs-CZ" dirty="0">
                <a:solidFill>
                  <a:schemeClr val="accent1"/>
                </a:solidFill>
              </a:rPr>
              <a:t>? Je nutné s ohledem na existenci spotřebitelských organizací? </a:t>
            </a:r>
            <a:r>
              <a:rPr lang="cs-CZ" dirty="0"/>
              <a:t>M</a:t>
            </a:r>
            <a:r>
              <a:rPr lang="cs-CZ" dirty="0">
                <a:solidFill>
                  <a:schemeClr val="accent1"/>
                </a:solidFill>
              </a:rPr>
              <a:t>ohl by zajišťovat i případné zastoupení v soudním řízení?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49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11F33-C146-44EC-A19B-4CA88F5E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Omezení dispozičních práv ve prospěch spotřebitele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A51044-FC76-4BFB-BA81-E4F66DB0D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chemeClr val="accent1"/>
                </a:solidFill>
              </a:rPr>
              <a:t>Zpětvzetí žaloby</a:t>
            </a:r>
          </a:p>
          <a:p>
            <a:pPr marL="0" indent="0">
              <a:buNone/>
            </a:pPr>
            <a:r>
              <a:rPr lang="cs-CZ" u="sng" dirty="0"/>
              <a:t>Změna žaloby</a:t>
            </a:r>
            <a:endParaRPr lang="cs-CZ" u="sng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Srov. </a:t>
            </a:r>
            <a:r>
              <a:rPr lang="cs-CZ" dirty="0"/>
              <a:t>slovenskou právní úpravu</a:t>
            </a:r>
            <a:r>
              <a:rPr lang="cs-CZ" dirty="0">
                <a:solidFill>
                  <a:schemeClr val="accent1"/>
                </a:solidFill>
              </a:rPr>
              <a:t> – vyloučena změna žaloby, je-li žalovaným spotřebitel (§ 294 CSP)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Důvod</a:t>
            </a:r>
            <a:r>
              <a:rPr lang="cs-CZ" dirty="0"/>
              <a:t>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/>
                </a:solidFill>
              </a:rPr>
              <a:t>zvýšení nejistoty v řízení,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/>
                </a:solidFill>
              </a:rPr>
              <a:t>nároky na způsobilou reakci – zastoupení, právní pomoc</a:t>
            </a:r>
          </a:p>
          <a:p>
            <a:pPr marL="0" indent="0">
              <a:buNone/>
            </a:pPr>
            <a:r>
              <a:rPr lang="cs-CZ" u="sng" dirty="0"/>
              <a:t>Smír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Soud smír neschválí, je-li v r</a:t>
            </a:r>
            <a:r>
              <a:rPr lang="cs-CZ" dirty="0"/>
              <a:t>ozporu s hmotným právem – tj. i obsahuje-li nepřiměřená ujednání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Další podmínky? Smír musí být spravedlivý, důvodný a vhodný</a:t>
            </a:r>
          </a:p>
        </p:txBody>
      </p:sp>
    </p:spTree>
    <p:extLst>
      <p:ext uri="{BB962C8B-B14F-4D97-AF65-F5344CB8AC3E}">
        <p14:creationId xmlns:p14="http://schemas.microsoft.com/office/powerpoint/2010/main" val="1116763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020F2-DA90-4F40-BEB1-AE8D6984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Vedlejší účastenství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869EC-8F83-4051-B0C3-A39AC74D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u="sng" dirty="0">
                <a:solidFill>
                  <a:schemeClr val="accent1"/>
                </a:solidFill>
              </a:rPr>
              <a:t>Možnost vstupu spotřebitelské organizace do řízení v pozici vedlejšího účastníka?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accent1"/>
                </a:solidFill>
              </a:rPr>
              <a:t>Pojetí vedlejšího účastenství v užším či širším smyslu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accent1"/>
                </a:solidFill>
              </a:rPr>
              <a:t>Pojem „</a:t>
            </a:r>
            <a:r>
              <a:rPr lang="cs-CZ" b="1" dirty="0">
                <a:solidFill>
                  <a:schemeClr val="accent1"/>
                </a:solidFill>
              </a:rPr>
              <a:t>právní zájem na výsledku řízení“ - </a:t>
            </a:r>
            <a:r>
              <a:rPr lang="cs-CZ" dirty="0">
                <a:solidFill>
                  <a:schemeClr val="accent1"/>
                </a:solidFill>
              </a:rPr>
              <a:t>není v občanském soudním řádu (dále jen „OSŘ“) blíže specifikován – přímý dopad do hmotného práva</a:t>
            </a:r>
            <a:endParaRPr lang="cs-CZ" dirty="0"/>
          </a:p>
          <a:p>
            <a:pPr marL="0" indent="0" algn="just">
              <a:buNone/>
            </a:pPr>
            <a:r>
              <a:rPr lang="cs-CZ" dirty="0">
                <a:solidFill>
                  <a:schemeClr val="accent1"/>
                </a:solidFill>
              </a:rPr>
              <a:t>I. ÚS 553/03 – vedlejší účastenství neslouží pouze k ochraně zájmů vedlejšího účastníka, ale zároveň k ochraně zájmů procesí strany, na jejíž podporu intervenient do řízení vstoupil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654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F2AB2-BDF1-490E-828C-DADE0F80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Vedlejší účastenství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72AB83-2B5D-4B97-942D-D38802DB4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>
                <a:solidFill>
                  <a:schemeClr val="accent1"/>
                </a:solidFill>
              </a:rPr>
              <a:t>I. </a:t>
            </a:r>
            <a:r>
              <a:rPr lang="cs-CZ" dirty="0"/>
              <a:t>ÚS 553/03: Právní zájem výsledku sporu o ochranu osobnosti, ve smyslu ustanovení § 93 odst.1 OSŘ, lze spatřovat v zájmu této vysoké školy na permanentním hájení akademických práv a svobod a na ochraně politických práv studentů. Jinými slovy, vysoké škole nelze odepřít možnost podílet se na ochraně politických práv a svobod studentů podle Listiny a spolupůsobit jako garant toho, že studenti nebudou šikanování, ani jinak postihováni za své názory vyslovené na akademické půdě, a to jak v zájmu ochrany těchto jejich práv, tak i v zájmu dobré pověsti.</a:t>
            </a:r>
          </a:p>
          <a:p>
            <a:pPr marL="0" indent="0" algn="just">
              <a:buNone/>
            </a:pPr>
            <a:r>
              <a:rPr lang="cs-CZ" dirty="0"/>
              <a:t>Ústavní soud nesouhlasí se závěrem, podle kterého "Pokud ustanovení § 93 odst.1 OSŘ hovoří o právním zájmu na výsledku sporu (na vítězství podporovaného účastníka), nestačí pouze zájem morální, nestačí ani např. pouhý zájem majetkový, ale musí jít o existující právní zájem třetí osoby na výsledku sporu s přímým dopadem do hmotného práva". </a:t>
            </a:r>
            <a:r>
              <a:rPr lang="cs-CZ" u="sng" dirty="0"/>
              <a:t>Při posuzování otázky právního zájmu nelze totiž - z hlediska ochrany základních práv a svobod stěžovatele - akcentovat pouze úzké hledisko hmotněprávní. Právní zájem na výsledku řízení podle § 93 odst. 1 OSŘ je nutno posuzovat, v tomto konkrétním případě, rovněž z širšího hlediska přirozenoprávního, resp. hodnotového.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accent1"/>
                </a:solidFill>
              </a:rPr>
              <a:t>→ širší výklad právního zájmu i ve spotřebitelských věcech ve vztahu ke spotřebitelské organizaci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444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A1EF0-1D1C-4A82-825E-74B6B74FB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59054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Příprava jednání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0608FF-7950-4394-BA56-071BBAE2A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Kvalifikovaná výzva:</a:t>
            </a:r>
          </a:p>
          <a:p>
            <a:pPr marL="0" indent="0">
              <a:buNone/>
            </a:pPr>
            <a:r>
              <a:rPr lang="cs-CZ" u="sng" dirty="0"/>
              <a:t>Aplikovatelnost kvalifikované výzvy ve vztahu ke spotřebiteli?</a:t>
            </a:r>
            <a:r>
              <a:rPr lang="cs-CZ" u="sng" dirty="0">
                <a:solidFill>
                  <a:schemeClr val="accent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vyloučení zcela - s</a:t>
            </a:r>
            <a:r>
              <a:rPr lang="cs-CZ" dirty="0">
                <a:solidFill>
                  <a:schemeClr val="accent1"/>
                </a:solidFill>
              </a:rPr>
              <a:t>tejný zájem na ochraně jako u nezletilých?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>
                <a:solidFill>
                  <a:schemeClr val="accent1"/>
                </a:solidFill>
              </a:rPr>
              <a:t>onechání, ale bez negativní následků nevyjádření 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>
                <a:solidFill>
                  <a:schemeClr val="accent1"/>
                </a:solidFill>
              </a:rPr>
              <a:t>onechání, ale změna následků nevyjádření 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>
                <a:solidFill>
                  <a:schemeClr val="accent1"/>
                </a:solidFill>
              </a:rPr>
              <a:t>onechání – liberalizace – prostý nesouhlas (srov. odpor)</a:t>
            </a:r>
          </a:p>
          <a:p>
            <a:pPr marL="0" indent="0">
              <a:buNone/>
            </a:pPr>
            <a:r>
              <a:rPr lang="cs-CZ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Trend zmírňování přísnosti </a:t>
            </a:r>
            <a:r>
              <a:rPr lang="cs-CZ" dirty="0">
                <a:solidFill>
                  <a:schemeClr val="accent1"/>
                </a:solidFill>
              </a:rPr>
              <a:t>tohoto institutu obecně lze vysledovat např. z rozhodnutí </a:t>
            </a:r>
            <a:r>
              <a:rPr lang="cs-CZ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NS </a:t>
            </a:r>
            <a:r>
              <a:rPr lang="cs-CZ" dirty="0" err="1">
                <a:solidFill>
                  <a:schemeClr val="accent1"/>
                </a:solidFill>
              </a:rPr>
              <a:t>sp</a:t>
            </a:r>
            <a:r>
              <a:rPr lang="cs-CZ" dirty="0">
                <a:solidFill>
                  <a:schemeClr val="accent1"/>
                </a:solidFill>
              </a:rPr>
              <a:t> zn. 28 </a:t>
            </a:r>
            <a:r>
              <a:rPr lang="cs-CZ" dirty="0" err="1">
                <a:solidFill>
                  <a:schemeClr val="accent1"/>
                </a:solidFill>
              </a:rPr>
              <a:t>Cdo</a:t>
            </a:r>
            <a:r>
              <a:rPr lang="cs-CZ" dirty="0">
                <a:solidFill>
                  <a:schemeClr val="accent1"/>
                </a:solidFill>
              </a:rPr>
              <a:t> 2883/2015; rozhodnutí ÚS </a:t>
            </a:r>
            <a:r>
              <a:rPr lang="cs-CZ" dirty="0" err="1">
                <a:solidFill>
                  <a:schemeClr val="accent1"/>
                </a:solidFill>
              </a:rPr>
              <a:t>sp</a:t>
            </a:r>
            <a:r>
              <a:rPr lang="cs-CZ" dirty="0">
                <a:solidFill>
                  <a:schemeClr val="accent1"/>
                </a:solidFill>
              </a:rPr>
              <a:t>. zn. II․ ÚS 1298/17 a </a:t>
            </a:r>
            <a:r>
              <a:rPr lang="cs-CZ" dirty="0" err="1">
                <a:solidFill>
                  <a:schemeClr val="accent1"/>
                </a:solidFill>
              </a:rPr>
              <a:t>sp</a:t>
            </a:r>
            <a:r>
              <a:rPr lang="cs-CZ" dirty="0">
                <a:solidFill>
                  <a:schemeClr val="accent1"/>
                </a:solidFill>
              </a:rPr>
              <a:t>. zn. I. ÚS 2693/16.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Přípravné jednání:</a:t>
            </a:r>
            <a:endParaRPr lang="cs-CZ" b="1" dirty="0"/>
          </a:p>
          <a:p>
            <a:pPr marL="0" indent="0">
              <a:buNone/>
            </a:pPr>
            <a:r>
              <a:rPr lang="cs-CZ" u="sng" dirty="0"/>
              <a:t>N</a:t>
            </a:r>
            <a:r>
              <a:rPr lang="cs-CZ" u="sng" dirty="0">
                <a:solidFill>
                  <a:schemeClr val="accent1"/>
                </a:solidFill>
              </a:rPr>
              <a:t>egativní následky nedostavení se  ve vztahu ke spotřebiteli?</a:t>
            </a:r>
          </a:p>
        </p:txBody>
      </p:sp>
    </p:spTree>
    <p:extLst>
      <p:ext uri="{BB962C8B-B14F-4D97-AF65-F5344CB8AC3E}">
        <p14:creationId xmlns:p14="http://schemas.microsoft.com/office/powerpoint/2010/main" val="2769984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F3889-3B69-46D5-A6D1-0CF840E74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5783B1-9C66-4318-B00D-925130A3B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Povinnost jednání – aplikace § 115a o.s.ř. vyloučena?</a:t>
            </a:r>
          </a:p>
          <a:p>
            <a:r>
              <a:rPr lang="cs-CZ" dirty="0">
                <a:solidFill>
                  <a:schemeClr val="accent1"/>
                </a:solidFill>
              </a:rPr>
              <a:t>Srov. Slovensko § 297 CSP</a:t>
            </a:r>
          </a:p>
          <a:p>
            <a:pPr marL="0" indent="0">
              <a:buNone/>
            </a:pPr>
            <a:r>
              <a:rPr lang="cs-CZ" i="1" dirty="0" err="1">
                <a:solidFill>
                  <a:schemeClr val="accent1"/>
                </a:solidFill>
              </a:rPr>
              <a:t>Súd</a:t>
            </a:r>
            <a:r>
              <a:rPr lang="cs-CZ" i="1" dirty="0">
                <a:solidFill>
                  <a:schemeClr val="accent1"/>
                </a:solidFill>
              </a:rPr>
              <a:t> na </a:t>
            </a:r>
            <a:r>
              <a:rPr lang="cs-CZ" i="1" dirty="0" err="1">
                <a:solidFill>
                  <a:schemeClr val="accent1"/>
                </a:solidFill>
              </a:rPr>
              <a:t>prejednanie</a:t>
            </a:r>
            <a:r>
              <a:rPr lang="cs-CZ" i="1" dirty="0">
                <a:solidFill>
                  <a:schemeClr val="accent1"/>
                </a:solidFill>
              </a:rPr>
              <a:t> sporu </a:t>
            </a:r>
            <a:r>
              <a:rPr lang="cs-CZ" i="1" dirty="0" err="1">
                <a:solidFill>
                  <a:schemeClr val="accent1"/>
                </a:solidFill>
              </a:rPr>
              <a:t>nariadi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pojednávanie</a:t>
            </a:r>
            <a:r>
              <a:rPr lang="cs-CZ" i="1" dirty="0">
                <a:solidFill>
                  <a:schemeClr val="accent1"/>
                </a:solidFill>
              </a:rPr>
              <a:t>. </a:t>
            </a:r>
            <a:r>
              <a:rPr lang="cs-CZ" i="1" dirty="0" err="1">
                <a:solidFill>
                  <a:schemeClr val="accent1"/>
                </a:solidFill>
              </a:rPr>
              <a:t>Pojednávanie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nie</a:t>
            </a:r>
            <a:r>
              <a:rPr lang="cs-CZ" i="1" dirty="0">
                <a:solidFill>
                  <a:schemeClr val="accent1"/>
                </a:solidFill>
              </a:rPr>
              <a:t> je </a:t>
            </a:r>
            <a:r>
              <a:rPr lang="cs-CZ" i="1" dirty="0" err="1">
                <a:solidFill>
                  <a:schemeClr val="accent1"/>
                </a:solidFill>
              </a:rPr>
              <a:t>potrebné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nariadiť</a:t>
            </a:r>
            <a:r>
              <a:rPr lang="cs-CZ" i="1" dirty="0">
                <a:solidFill>
                  <a:schemeClr val="accent1"/>
                </a:solidFill>
              </a:rPr>
              <a:t>, </a:t>
            </a:r>
            <a:r>
              <a:rPr lang="cs-CZ" i="1" dirty="0" err="1">
                <a:solidFill>
                  <a:schemeClr val="accent1"/>
                </a:solidFill>
              </a:rPr>
              <a:t>ak</a:t>
            </a:r>
            <a:endParaRPr lang="cs-CZ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a) </a:t>
            </a:r>
            <a:r>
              <a:rPr lang="cs-CZ" i="1" dirty="0" err="1">
                <a:solidFill>
                  <a:schemeClr val="accent1"/>
                </a:solidFill>
              </a:rPr>
              <a:t>sa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vo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veci</a:t>
            </a:r>
            <a:r>
              <a:rPr lang="cs-CZ" i="1" dirty="0">
                <a:solidFill>
                  <a:schemeClr val="accent1"/>
                </a:solidFill>
              </a:rPr>
              <a:t> rozhoduje </a:t>
            </a:r>
            <a:r>
              <a:rPr lang="cs-CZ" i="1" dirty="0" err="1">
                <a:solidFill>
                  <a:schemeClr val="accent1"/>
                </a:solidFill>
              </a:rPr>
              <a:t>rozsudkom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pre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zmeškanie</a:t>
            </a:r>
            <a:r>
              <a:rPr lang="cs-CZ" i="1" dirty="0">
                <a:solidFill>
                  <a:schemeClr val="accent1"/>
                </a:solidFill>
              </a:rPr>
              <a:t> v </a:t>
            </a:r>
            <a:r>
              <a:rPr lang="cs-CZ" i="1" dirty="0" err="1">
                <a:solidFill>
                  <a:schemeClr val="accent1"/>
                </a:solidFill>
              </a:rPr>
              <a:t>prospech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spotrebiteľa</a:t>
            </a:r>
            <a:r>
              <a:rPr lang="cs-CZ" i="1" dirty="0">
                <a:solidFill>
                  <a:schemeClr val="accent1"/>
                </a:solidFill>
              </a:rPr>
              <a:t>,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b) ide </a:t>
            </a:r>
            <a:r>
              <a:rPr lang="cs-CZ" i="1" dirty="0" err="1">
                <a:solidFill>
                  <a:schemeClr val="accent1"/>
                </a:solidFill>
              </a:rPr>
              <a:t>iba</a:t>
            </a:r>
            <a:r>
              <a:rPr lang="cs-CZ" i="1" dirty="0">
                <a:solidFill>
                  <a:schemeClr val="accent1"/>
                </a:solidFill>
              </a:rPr>
              <a:t> o otázku jednoduchého </a:t>
            </a:r>
            <a:r>
              <a:rPr lang="cs-CZ" i="1" dirty="0" err="1">
                <a:solidFill>
                  <a:schemeClr val="accent1"/>
                </a:solidFill>
              </a:rPr>
              <a:t>právneho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posúdenia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veci</a:t>
            </a:r>
            <a:r>
              <a:rPr lang="cs-CZ" i="1" dirty="0">
                <a:solidFill>
                  <a:schemeClr val="accent1"/>
                </a:solidFill>
              </a:rPr>
              <a:t>, skutkové </a:t>
            </a:r>
            <a:r>
              <a:rPr lang="cs-CZ" i="1" dirty="0" err="1">
                <a:solidFill>
                  <a:schemeClr val="accent1"/>
                </a:solidFill>
              </a:rPr>
              <a:t>tvrdenia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strán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nie</a:t>
            </a:r>
            <a:r>
              <a:rPr lang="cs-CZ" i="1" dirty="0">
                <a:solidFill>
                  <a:schemeClr val="accent1"/>
                </a:solidFill>
              </a:rPr>
              <a:t> sú sporné a hodnota sporu bez </a:t>
            </a:r>
            <a:r>
              <a:rPr lang="cs-CZ" i="1" dirty="0" err="1">
                <a:solidFill>
                  <a:schemeClr val="accent1"/>
                </a:solidFill>
              </a:rPr>
              <a:t>príslušenstva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neprevyšuje</a:t>
            </a:r>
            <a:r>
              <a:rPr lang="cs-CZ" i="1" dirty="0">
                <a:solidFill>
                  <a:schemeClr val="accent1"/>
                </a:solidFill>
              </a:rPr>
              <a:t> 1 000 eur.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45C017-A2A7-47DE-BD37-3F9E05513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580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FCF34-8F63-4F93-BA8B-C54314143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Poučovací povinnost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809205-C83B-4916-95B6-77D160E23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Poučení coby nezastoupenému účastníku </a:t>
            </a:r>
            <a:r>
              <a:rPr lang="cs-CZ" dirty="0">
                <a:solidFill>
                  <a:schemeClr val="accent1"/>
                </a:solidFill>
              </a:rPr>
              <a:t>- § 5 (obecná poučovací povinnost) + zvláštní, především § 118a o.s.ř. (</a:t>
            </a:r>
            <a:r>
              <a:rPr lang="cs-CZ" b="1" dirty="0">
                <a:solidFill>
                  <a:schemeClr val="accent1"/>
                </a:solidFill>
              </a:rPr>
              <a:t>týká se i zastoupeného - § 118a odst. 4 o.s.ř</a:t>
            </a:r>
            <a:r>
              <a:rPr lang="cs-CZ" dirty="0">
                <a:solidFill>
                  <a:schemeClr val="accent1"/>
                </a:solidFill>
              </a:rPr>
              <a:t>.)</a:t>
            </a:r>
          </a:p>
          <a:p>
            <a:pPr marL="0" indent="0">
              <a:buNone/>
            </a:pPr>
            <a:endParaRPr lang="cs-CZ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Slovensko - § 292 CSP (x § 160 odst. 3 písm. b) CSP – nikoli vůči zastoupenému nebo je to speciální ustanovení?)</a:t>
            </a:r>
          </a:p>
          <a:p>
            <a:pPr algn="just"/>
            <a:r>
              <a:rPr lang="cs-CZ" dirty="0" err="1">
                <a:solidFill>
                  <a:schemeClr val="accent1"/>
                </a:solidFill>
              </a:rPr>
              <a:t>Súd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pri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prvom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procesnom</a:t>
            </a:r>
            <a:r>
              <a:rPr lang="cs-CZ" dirty="0">
                <a:solidFill>
                  <a:schemeClr val="accent1"/>
                </a:solidFill>
              </a:rPr>
              <a:t> úkone </a:t>
            </a:r>
            <a:r>
              <a:rPr lang="cs-CZ" dirty="0" err="1">
                <a:solidFill>
                  <a:schemeClr val="accent1"/>
                </a:solidFill>
              </a:rPr>
              <a:t>vo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vzťahu</a:t>
            </a:r>
            <a:r>
              <a:rPr lang="cs-CZ" dirty="0">
                <a:solidFill>
                  <a:schemeClr val="accent1"/>
                </a:solidFill>
              </a:rPr>
              <a:t> k </a:t>
            </a:r>
            <a:r>
              <a:rPr lang="cs-CZ" dirty="0" err="1">
                <a:solidFill>
                  <a:schemeClr val="accent1"/>
                </a:solidFill>
              </a:rPr>
              <a:t>spotrebiteľovi</a:t>
            </a:r>
            <a:r>
              <a:rPr lang="cs-CZ" dirty="0">
                <a:solidFill>
                  <a:schemeClr val="accent1"/>
                </a:solidFill>
              </a:rPr>
              <a:t> vhodným </a:t>
            </a:r>
            <a:r>
              <a:rPr lang="cs-CZ" dirty="0" err="1">
                <a:solidFill>
                  <a:schemeClr val="accent1"/>
                </a:solidFill>
              </a:rPr>
              <a:t>spôsobom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spotrebiteľa</a:t>
            </a:r>
            <a:r>
              <a:rPr lang="cs-CZ" dirty="0">
                <a:solidFill>
                  <a:schemeClr val="accent1"/>
                </a:solidFill>
              </a:rPr>
              <a:t> poučí o</a:t>
            </a:r>
          </a:p>
          <a:p>
            <a:pPr algn="just"/>
            <a:r>
              <a:rPr lang="cs-CZ" dirty="0">
                <a:solidFill>
                  <a:schemeClr val="accent1"/>
                </a:solidFill>
              </a:rPr>
              <a:t>a) možnosti </a:t>
            </a:r>
            <a:r>
              <a:rPr lang="cs-CZ" dirty="0" err="1">
                <a:solidFill>
                  <a:schemeClr val="accent1"/>
                </a:solidFill>
              </a:rPr>
              <a:t>zastúpenia</a:t>
            </a:r>
            <a:r>
              <a:rPr lang="cs-CZ" dirty="0">
                <a:solidFill>
                  <a:schemeClr val="accent1"/>
                </a:solidFill>
              </a:rPr>
              <a:t>,</a:t>
            </a:r>
          </a:p>
          <a:p>
            <a:pPr algn="just"/>
            <a:r>
              <a:rPr lang="cs-CZ" dirty="0">
                <a:solidFill>
                  <a:schemeClr val="accent1"/>
                </a:solidFill>
              </a:rPr>
              <a:t>b) jeho </a:t>
            </a:r>
            <a:r>
              <a:rPr lang="cs-CZ" dirty="0" err="1">
                <a:solidFill>
                  <a:schemeClr val="accent1"/>
                </a:solidFill>
              </a:rPr>
              <a:t>procesných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právach</a:t>
            </a:r>
            <a:r>
              <a:rPr lang="cs-CZ" dirty="0">
                <a:solidFill>
                  <a:schemeClr val="accent1"/>
                </a:solidFill>
              </a:rPr>
              <a:t> a </a:t>
            </a:r>
            <a:r>
              <a:rPr lang="cs-CZ" dirty="0" err="1">
                <a:solidFill>
                  <a:schemeClr val="accent1"/>
                </a:solidFill>
              </a:rPr>
              <a:t>povinnostiach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nielen</a:t>
            </a:r>
            <a:r>
              <a:rPr lang="cs-CZ" dirty="0">
                <a:solidFill>
                  <a:schemeClr val="accent1"/>
                </a:solidFill>
              </a:rPr>
              <a:t> v rozsahu </a:t>
            </a:r>
            <a:r>
              <a:rPr lang="cs-CZ" dirty="0" err="1">
                <a:solidFill>
                  <a:schemeClr val="accent1"/>
                </a:solidFill>
              </a:rPr>
              <a:t>všeobecnej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poučovacej</a:t>
            </a:r>
            <a:r>
              <a:rPr lang="cs-CZ" dirty="0">
                <a:solidFill>
                  <a:schemeClr val="accent1"/>
                </a:solidFill>
              </a:rPr>
              <a:t> povinnosti, </a:t>
            </a:r>
            <a:r>
              <a:rPr lang="cs-CZ" b="1" dirty="0">
                <a:solidFill>
                  <a:schemeClr val="accent1"/>
                </a:solidFill>
              </a:rPr>
              <a:t>ale poučí ho aj o </a:t>
            </a:r>
            <a:r>
              <a:rPr lang="cs-CZ" b="1" dirty="0" err="1">
                <a:solidFill>
                  <a:schemeClr val="accent1"/>
                </a:solidFill>
              </a:rPr>
              <a:t>dôkazoch</a:t>
            </a:r>
            <a:r>
              <a:rPr lang="cs-CZ" b="1" dirty="0">
                <a:solidFill>
                  <a:schemeClr val="accent1"/>
                </a:solidFill>
              </a:rPr>
              <a:t>, </a:t>
            </a:r>
            <a:r>
              <a:rPr lang="cs-CZ" b="1" dirty="0" err="1">
                <a:solidFill>
                  <a:schemeClr val="accent1"/>
                </a:solidFill>
              </a:rPr>
              <a:t>ktoré</a:t>
            </a:r>
            <a:r>
              <a:rPr lang="cs-CZ" b="1" dirty="0">
                <a:solidFill>
                  <a:schemeClr val="accent1"/>
                </a:solidFill>
              </a:rPr>
              <a:t> je </a:t>
            </a:r>
            <a:r>
              <a:rPr lang="cs-CZ" b="1" dirty="0" err="1">
                <a:solidFill>
                  <a:schemeClr val="accent1"/>
                </a:solidFill>
              </a:rPr>
              <a:t>potrebné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b="1" dirty="0" err="1">
                <a:solidFill>
                  <a:schemeClr val="accent1"/>
                </a:solidFill>
              </a:rPr>
              <a:t>predložiť</a:t>
            </a:r>
            <a:r>
              <a:rPr lang="cs-CZ" dirty="0">
                <a:solidFill>
                  <a:schemeClr val="accent1"/>
                </a:solidFill>
              </a:rPr>
              <a:t>, o možnosti </a:t>
            </a:r>
            <a:r>
              <a:rPr lang="cs-CZ" dirty="0" err="1">
                <a:solidFill>
                  <a:schemeClr val="accent1"/>
                </a:solidFill>
              </a:rPr>
              <a:t>podať</a:t>
            </a:r>
            <a:r>
              <a:rPr lang="cs-CZ" dirty="0">
                <a:solidFill>
                  <a:schemeClr val="accent1"/>
                </a:solidFill>
              </a:rPr>
              <a:t> návrh na neodkladné </a:t>
            </a:r>
            <a:r>
              <a:rPr lang="cs-CZ" dirty="0" err="1">
                <a:solidFill>
                  <a:schemeClr val="accent1"/>
                </a:solidFill>
              </a:rPr>
              <a:t>opatrenie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alebo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zabezpečovacie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opatrenie</a:t>
            </a:r>
            <a:r>
              <a:rPr lang="cs-CZ" dirty="0">
                <a:solidFill>
                  <a:schemeClr val="accent1"/>
                </a:solidFill>
              </a:rPr>
              <a:t> a o </a:t>
            </a:r>
            <a:r>
              <a:rPr lang="cs-CZ" dirty="0" err="1">
                <a:solidFill>
                  <a:schemeClr val="accent1"/>
                </a:solidFill>
              </a:rPr>
              <a:t>iných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možnostiach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potrebných</a:t>
            </a:r>
            <a:r>
              <a:rPr lang="cs-CZ" dirty="0">
                <a:solidFill>
                  <a:schemeClr val="accent1"/>
                </a:solidFill>
              </a:rPr>
              <a:t> na účelné </a:t>
            </a:r>
            <a:r>
              <a:rPr lang="cs-CZ" dirty="0" err="1">
                <a:solidFill>
                  <a:schemeClr val="accent1"/>
                </a:solidFill>
              </a:rPr>
              <a:t>uplatnenie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alebo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bránenie</a:t>
            </a:r>
            <a:r>
              <a:rPr lang="cs-CZ" dirty="0">
                <a:solidFill>
                  <a:schemeClr val="accent1"/>
                </a:solidFill>
              </a:rPr>
              <a:t> jeho práv.</a:t>
            </a:r>
          </a:p>
        </p:txBody>
      </p:sp>
    </p:spTree>
    <p:extLst>
      <p:ext uri="{BB962C8B-B14F-4D97-AF65-F5344CB8AC3E}">
        <p14:creationId xmlns:p14="http://schemas.microsoft.com/office/powerpoint/2010/main" val="92717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B9F83E-DDF0-400C-9EF5-1E5A77C18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Výchozí úvahy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4B713-F228-40CF-B412-04105B49D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Ochrana spotřebitele – jedna z hlavních politik na poli EU - ochrana soukromoprávní i veřejnoprávní</a:t>
            </a:r>
          </a:p>
          <a:p>
            <a:pPr marL="0" indent="0" algn="just">
              <a:buNone/>
            </a:pPr>
            <a:r>
              <a:rPr lang="cs-CZ" u="sng" dirty="0"/>
              <a:t>Formy procesní ochrany</a:t>
            </a:r>
            <a:r>
              <a:rPr lang="cs-CZ" dirty="0"/>
              <a:t>: </a:t>
            </a:r>
          </a:p>
          <a:p>
            <a:pPr marL="0" indent="0" algn="just">
              <a:buNone/>
            </a:pPr>
            <a:r>
              <a:rPr lang="cs-CZ" dirty="0"/>
              <a:t>A. </a:t>
            </a:r>
            <a:r>
              <a:rPr lang="cs-CZ" u="sng" dirty="0"/>
              <a:t>Individuální soudní ochrana poskytovaná soudy</a:t>
            </a:r>
          </a:p>
          <a:p>
            <a:pPr marL="0" indent="0" algn="just">
              <a:buNone/>
            </a:pPr>
            <a:r>
              <a:rPr lang="cs-CZ" dirty="0"/>
              <a:t>B. Mimosoudní řešení sporů - ochrana poskytována zvláštními orgány, ADR</a:t>
            </a:r>
          </a:p>
          <a:p>
            <a:pPr marL="0" indent="0" algn="just">
              <a:buNone/>
            </a:pPr>
            <a:r>
              <a:rPr lang="cs-CZ" dirty="0"/>
              <a:t>C. Kolektivní soudní ochrana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3588CC-F71A-4672-9416-BF1FC36E9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663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3EA5D-1277-48BC-99C7-224066DF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Poučovací povinnost – koncentrace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F5C68A-F7FF-4A75-883E-92AF6B3EC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710056"/>
            <a:ext cx="7560000" cy="29977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1) Materiální vedení sporu </a:t>
            </a:r>
            <a:r>
              <a:rPr lang="cs-CZ" dirty="0">
                <a:solidFill>
                  <a:schemeClr val="accent1"/>
                </a:solidFill>
              </a:rPr>
              <a:t>– informace o právním hodnocení případu – co zahrnuje toto poučení – dodržení rovnosti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2) Koncentrace řízení i </a:t>
            </a:r>
            <a:r>
              <a:rPr lang="cs-CZ" dirty="0">
                <a:solidFill>
                  <a:schemeClr val="accent1"/>
                </a:solidFill>
              </a:rPr>
              <a:t>ve vztahu ke skutečnostem zakládajícím absolutní neplatnost právního jednání???</a:t>
            </a:r>
          </a:p>
          <a:p>
            <a:r>
              <a:rPr lang="cs-CZ" dirty="0">
                <a:solidFill>
                  <a:schemeClr val="accent1"/>
                </a:solidFill>
              </a:rPr>
              <a:t>Na Slovensku vyloučena zcela ve vztahu ke spotřebiteli (leda by byl zastoupen advokátem - § 291 odst. 3 CSP)</a:t>
            </a:r>
          </a:p>
          <a:p>
            <a:r>
              <a:rPr lang="cs-CZ" dirty="0">
                <a:solidFill>
                  <a:schemeClr val="accent1"/>
                </a:solidFill>
              </a:rPr>
              <a:t>§ 296 CSP</a:t>
            </a:r>
          </a:p>
          <a:p>
            <a:r>
              <a:rPr lang="cs-CZ" i="1" dirty="0" err="1">
                <a:solidFill>
                  <a:schemeClr val="accent1"/>
                </a:solidFill>
              </a:rPr>
              <a:t>Spotrebiteľ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môže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predložiť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alebo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označiť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všetky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skutočnosti</a:t>
            </a:r>
            <a:r>
              <a:rPr lang="cs-CZ" i="1" dirty="0">
                <a:solidFill>
                  <a:schemeClr val="accent1"/>
                </a:solidFill>
              </a:rPr>
              <a:t> a </a:t>
            </a:r>
            <a:r>
              <a:rPr lang="cs-CZ" i="1" dirty="0" err="1">
                <a:solidFill>
                  <a:schemeClr val="accent1"/>
                </a:solidFill>
              </a:rPr>
              <a:t>dôkazy</a:t>
            </a:r>
            <a:r>
              <a:rPr lang="cs-CZ" i="1" dirty="0">
                <a:solidFill>
                  <a:schemeClr val="accent1"/>
                </a:solidFill>
              </a:rPr>
              <a:t> na </a:t>
            </a:r>
            <a:r>
              <a:rPr lang="cs-CZ" i="1" dirty="0" err="1">
                <a:solidFill>
                  <a:schemeClr val="accent1"/>
                </a:solidFill>
              </a:rPr>
              <a:t>preukázanie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svojich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tvrdení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najneskôr</a:t>
            </a:r>
            <a:r>
              <a:rPr lang="cs-CZ" i="1" dirty="0">
                <a:solidFill>
                  <a:schemeClr val="accent1"/>
                </a:solidFill>
              </a:rPr>
              <a:t> do </a:t>
            </a:r>
            <a:r>
              <a:rPr lang="cs-CZ" i="1" dirty="0" err="1">
                <a:solidFill>
                  <a:schemeClr val="accent1"/>
                </a:solidFill>
              </a:rPr>
              <a:t>vyhlásenia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rozhodnutia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vo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veci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samej</a:t>
            </a:r>
            <a:r>
              <a:rPr lang="cs-CZ" i="1" dirty="0">
                <a:solidFill>
                  <a:schemeClr val="accent1"/>
                </a:solidFill>
              </a:rPr>
              <a:t>. </a:t>
            </a:r>
            <a:r>
              <a:rPr lang="cs-CZ" i="1" dirty="0" err="1">
                <a:solidFill>
                  <a:schemeClr val="accent1"/>
                </a:solidFill>
              </a:rPr>
              <a:t>Ustanovenia</a:t>
            </a:r>
            <a:r>
              <a:rPr lang="cs-CZ" i="1" dirty="0">
                <a:solidFill>
                  <a:schemeClr val="accent1"/>
                </a:solidFill>
              </a:rPr>
              <a:t> o </a:t>
            </a:r>
            <a:r>
              <a:rPr lang="cs-CZ" i="1" dirty="0" err="1">
                <a:solidFill>
                  <a:schemeClr val="accent1"/>
                </a:solidFill>
              </a:rPr>
              <a:t>sudcovskej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koncentrácii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konania</a:t>
            </a:r>
            <a:r>
              <a:rPr lang="cs-CZ" i="1" dirty="0">
                <a:solidFill>
                  <a:schemeClr val="accent1"/>
                </a:solidFill>
              </a:rPr>
              <a:t> a </a:t>
            </a:r>
            <a:r>
              <a:rPr lang="cs-CZ" i="1" dirty="0" err="1">
                <a:solidFill>
                  <a:schemeClr val="accent1"/>
                </a:solidFill>
              </a:rPr>
              <a:t>zákonnej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koncentrácii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konania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sa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nepoužijú</a:t>
            </a:r>
            <a:r>
              <a:rPr lang="cs-CZ" i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i="1" dirty="0">
                <a:solidFill>
                  <a:schemeClr val="accent1"/>
                </a:solidFill>
              </a:rPr>
              <a:t>X nerovnost, proč nevyloučit zcela vůči oběma stranám? Je nutné vyloučit nebo postačí jiná koncepce? CŘS.</a:t>
            </a:r>
          </a:p>
          <a:p>
            <a:pPr marL="0" indent="0">
              <a:buNone/>
            </a:pPr>
            <a:endParaRPr lang="cs-CZ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857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EB9F7-3383-44C3-8E04-102DDF2B3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7CB102-A07B-4E6D-835C-668B60D6C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>
                <a:solidFill>
                  <a:schemeClr val="accent1"/>
                </a:solidFill>
              </a:rPr>
              <a:t>1) Projednací zásada x vyšetřovací zásada x modifikace ve prospěch spotřebitele?</a:t>
            </a:r>
          </a:p>
          <a:p>
            <a:pPr marL="0" indent="0">
              <a:buNone/>
            </a:pPr>
            <a:r>
              <a:rPr lang="cs-CZ" dirty="0"/>
              <a:t>Srov. § 295 CSP: </a:t>
            </a:r>
            <a:r>
              <a:rPr lang="cs-CZ" dirty="0" err="1"/>
              <a:t>Súd</a:t>
            </a:r>
            <a:r>
              <a:rPr lang="cs-CZ" dirty="0"/>
              <a:t>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vykonať</a:t>
            </a:r>
            <a:r>
              <a:rPr lang="cs-CZ" dirty="0"/>
              <a:t> aj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dôkazy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spotrebiteľ</a:t>
            </a:r>
            <a:r>
              <a:rPr lang="cs-CZ" dirty="0"/>
              <a:t> </a:t>
            </a:r>
            <a:r>
              <a:rPr lang="cs-CZ" dirty="0" err="1"/>
              <a:t>nenavrhol</a:t>
            </a:r>
            <a:r>
              <a:rPr lang="cs-CZ" dirty="0"/>
              <a:t>, </a:t>
            </a:r>
            <a:r>
              <a:rPr lang="cs-CZ" dirty="0" err="1"/>
              <a:t>ak</a:t>
            </a:r>
            <a:r>
              <a:rPr lang="cs-CZ" dirty="0"/>
              <a:t> je to nevyhnutné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rozhodnutie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veci</a:t>
            </a:r>
            <a:r>
              <a:rPr lang="cs-CZ" dirty="0"/>
              <a:t>. </a:t>
            </a:r>
            <a:r>
              <a:rPr lang="cs-CZ" dirty="0" err="1"/>
              <a:t>Súd</a:t>
            </a:r>
            <a:r>
              <a:rPr lang="cs-CZ" dirty="0"/>
              <a:t> aj bez návrhu obstará </a:t>
            </a:r>
            <a:r>
              <a:rPr lang="cs-CZ" dirty="0" err="1"/>
              <a:t>alebo</a:t>
            </a:r>
            <a:r>
              <a:rPr lang="cs-CZ" dirty="0"/>
              <a:t> zabezpečí taký </a:t>
            </a:r>
            <a:r>
              <a:rPr lang="cs-CZ" dirty="0" err="1"/>
              <a:t>dôkaz</a:t>
            </a:r>
            <a:r>
              <a:rPr lang="cs-CZ" dirty="0"/>
              <a:t>.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>
                <a:solidFill>
                  <a:schemeClr val="accent1"/>
                </a:solidFill>
              </a:rPr>
              <a:t>yšetřování některých skutečností/přihlížení k některým skutečnostem ex offo, rozsah?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  kontrola </a:t>
            </a:r>
            <a:r>
              <a:rPr lang="cs-CZ" u="sng" dirty="0">
                <a:solidFill>
                  <a:schemeClr val="accent1"/>
                </a:solidFill>
              </a:rPr>
              <a:t>nepřiměřených ujednání </a:t>
            </a:r>
            <a:r>
              <a:rPr lang="cs-CZ" dirty="0">
                <a:solidFill>
                  <a:schemeClr val="accent1"/>
                </a:solidFill>
              </a:rPr>
              <a:t>ve </a:t>
            </a:r>
            <a:r>
              <a:rPr lang="cs-CZ" u="sng" dirty="0">
                <a:solidFill>
                  <a:schemeClr val="accent1"/>
                </a:solidFill>
              </a:rPr>
              <a:t>spotřebitelských smlouvách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34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B32CD3-AA0B-4DFF-83BF-D1AB62D2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FF3061-9589-47E6-A133-52E561018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chemeClr val="accent1"/>
                </a:solidFill>
              </a:rPr>
              <a:t>2) Informační deficit </a:t>
            </a:r>
            <a:r>
              <a:rPr lang="cs-CZ" dirty="0">
                <a:solidFill>
                  <a:schemeClr val="accent1"/>
                </a:solidFill>
              </a:rPr>
              <a:t>– vyšetřovací důkaz, vysvětlovací povinnost strany nezatížené důkazním břemenem, ediční povinnost</a:t>
            </a:r>
          </a:p>
          <a:p>
            <a:pPr marL="0" indent="0" algn="just" fontAlgn="ctr">
              <a:buNone/>
            </a:pPr>
            <a:r>
              <a:rPr lang="cs-CZ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Důkazní břemeno ohledně určitých skutečností leží na tom účastníku řízení, který z existence těchto skutečností vyvozuje pro sebe příznivé právní důsledky; jde o toho účastníka, který existenci těchto skutečností také tvrdí. </a:t>
            </a:r>
            <a:r>
              <a:rPr lang="cs-CZ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V některých případech strana zatížená důkazním břemenem však objektivně nemá a nemůže mít k dispozici informace o skutečnostech významných pro rozhodnutí ve sporu, avšak protistrana má tyto informace k dispozici. Jestliže pak strana zatížená důkazním břemenem přednese alespoň „opěrné body“ skutkového stavu a zvýší tak pravděpodobnost svých skutkových tvrzení, nastupuje vysvětlovací povinnost protistrany; nesplnění této povinnosti bude mít za následek hodnocení důkazu v neprospěch strany, která vysvětlovací povinnost nesplnila</a:t>
            </a:r>
            <a:r>
              <a:rPr lang="cs-CZ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. rozsudek Nejvyššího soudu České republiky ze dne 16. 12. 2011, </a:t>
            </a:r>
            <a:r>
              <a:rPr lang="cs-CZ" i="0" dirty="0" err="1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sp</a:t>
            </a:r>
            <a:r>
              <a:rPr lang="cs-CZ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. zn. 22 </a:t>
            </a:r>
            <a:r>
              <a:rPr lang="cs-CZ" i="0" dirty="0" err="1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Cdo</a:t>
            </a:r>
            <a:r>
              <a:rPr lang="cs-CZ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 883/2010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/>
              <a:t>Řízení o zpřístupnění důkazního prostředku? – srov. zákon o náhradě škody v oblasti hospodářské soutěže</a:t>
            </a:r>
          </a:p>
          <a:p>
            <a:pPr marL="0" indent="0">
              <a:buNone/>
            </a:pPr>
            <a:endParaRPr lang="cs-CZ" u="sng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u="sng" dirty="0">
                <a:solidFill>
                  <a:schemeClr val="accent1"/>
                </a:solidFill>
              </a:rPr>
              <a:t>3) Břemeno důkazní a tvrzení </a:t>
            </a:r>
            <a:r>
              <a:rPr lang="cs-CZ" dirty="0">
                <a:solidFill>
                  <a:schemeClr val="accent1"/>
                </a:solidFill>
              </a:rPr>
              <a:t>–otázka především nastavení hmotněprávní ochrany – vychází z hmotného práva – rozložení důkazního břemene ve specifických případech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251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FAB6F-A464-45FE-BB67-812F7E4D2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Rozsudek pro uznání a rozsudek pro zmeškání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706C2-E00A-4300-B431-1CF7FB835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>
                <a:solidFill>
                  <a:schemeClr val="accent1"/>
                </a:solidFill>
              </a:rPr>
              <a:t>Srov. § 299 CSP odst. 1: </a:t>
            </a:r>
            <a:r>
              <a:rPr lang="cs-CZ" i="1" dirty="0" err="1">
                <a:solidFill>
                  <a:schemeClr val="accent1"/>
                </a:solidFill>
              </a:rPr>
              <a:t>Ustanovenia</a:t>
            </a:r>
            <a:r>
              <a:rPr lang="cs-CZ" i="1" dirty="0">
                <a:solidFill>
                  <a:schemeClr val="accent1"/>
                </a:solidFill>
              </a:rPr>
              <a:t> o rozsudku </a:t>
            </a:r>
            <a:r>
              <a:rPr lang="cs-CZ" i="1" dirty="0" err="1">
                <a:solidFill>
                  <a:schemeClr val="accent1"/>
                </a:solidFill>
              </a:rPr>
              <a:t>pre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zmeškanie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sa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nepoužijú</a:t>
            </a:r>
            <a:r>
              <a:rPr lang="cs-CZ" i="1" dirty="0">
                <a:solidFill>
                  <a:schemeClr val="accent1"/>
                </a:solidFill>
              </a:rPr>
              <a:t>, </a:t>
            </a:r>
            <a:r>
              <a:rPr lang="cs-CZ" i="1" dirty="0" err="1">
                <a:solidFill>
                  <a:schemeClr val="accent1"/>
                </a:solidFill>
              </a:rPr>
              <a:t>ak</a:t>
            </a:r>
            <a:r>
              <a:rPr lang="cs-CZ" i="1" dirty="0">
                <a:solidFill>
                  <a:schemeClr val="accent1"/>
                </a:solidFill>
              </a:rPr>
              <a:t> by </a:t>
            </a:r>
            <a:r>
              <a:rPr lang="cs-CZ" i="1" dirty="0" err="1">
                <a:solidFill>
                  <a:schemeClr val="accent1"/>
                </a:solidFill>
              </a:rPr>
              <a:t>mal</a:t>
            </a:r>
            <a:r>
              <a:rPr lang="cs-CZ" i="1" dirty="0">
                <a:solidFill>
                  <a:schemeClr val="accent1"/>
                </a:solidFill>
              </a:rPr>
              <a:t> byť tento </a:t>
            </a:r>
            <a:r>
              <a:rPr lang="cs-CZ" i="1" dirty="0" err="1">
                <a:solidFill>
                  <a:schemeClr val="accent1"/>
                </a:solidFill>
              </a:rPr>
              <a:t>rozsudok</a:t>
            </a:r>
            <a:r>
              <a:rPr lang="cs-CZ" i="1" dirty="0">
                <a:solidFill>
                  <a:schemeClr val="accent1"/>
                </a:solidFill>
              </a:rPr>
              <a:t> vydaný v </a:t>
            </a:r>
            <a:r>
              <a:rPr lang="cs-CZ" i="1" dirty="0" err="1">
                <a:solidFill>
                  <a:schemeClr val="accent1"/>
                </a:solidFill>
              </a:rPr>
              <a:t>neprospech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spotrebiteľa</a:t>
            </a:r>
            <a:r>
              <a:rPr lang="cs-CZ" i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Je toto nezbytně nutné?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Zmeškání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Zákonem nastavená nutnosti doručení předvolání do vlastních rukou x fikce doručení </a:t>
            </a:r>
            <a:r>
              <a:rPr lang="cs-CZ">
                <a:solidFill>
                  <a:schemeClr val="accent1"/>
                </a:solidFill>
              </a:rPr>
              <a:t>(x případné </a:t>
            </a:r>
            <a:r>
              <a:rPr lang="cs-CZ" dirty="0">
                <a:solidFill>
                  <a:schemeClr val="accent1"/>
                </a:solidFill>
              </a:rPr>
              <a:t>použití § 50d o.s.ř.)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Dostatečná lhůta na přípravu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Řádné poučení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Možnost bránit se návrhem na zrušení rozsudku, resp. odvoláním – není zde omezení bagatelní částkou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Uznání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Srov. možné úpravy ve vztahu ke kvalifikované výzvě a přípravnému jednání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Při vlastním uznání nároku – povinnost posuzovat rozpornost se zákonem (právní předpisy na ochranu spotřebitele) – viz i poučovací povinnost ohledně zakázaných ujednání?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36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DA0BC5-8183-4107-B69B-B036120A4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Výchozí úvahy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0B5297-406D-4C60-A390-998931B56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Procesní ochrana </a:t>
            </a:r>
            <a:r>
              <a:rPr lang="cs-CZ" u="sng" dirty="0"/>
              <a:t>ponechána převážně na jednotlivých členských státech</a:t>
            </a:r>
            <a:r>
              <a:rPr lang="cs-CZ" dirty="0"/>
              <a:t> (absentující legislativa x ADR) – procesní autonomie</a:t>
            </a:r>
          </a:p>
          <a:p>
            <a:pPr marL="0" indent="0" algn="just">
              <a:buNone/>
            </a:pPr>
            <a:r>
              <a:rPr lang="cs-CZ" dirty="0"/>
              <a:t>X přesto tlak na jednotlivé členské státy ve prospěch ochrany spotřebitele - legislativa, judikatura ESD – spotřebiteli musí být poskytnuta možnost se efektivně bránit a soud je povinen k ochraně jeho práv garantovaných právem EU do určité míry aktivně vystupovat - požadavek účinné soudní ochrany 	(zásada rovnocennosti a zásada efektivity) – zejm. nepřiměřená ujednání ve spotřebitelských smlouvách</a:t>
            </a:r>
          </a:p>
          <a:p>
            <a:pPr marL="0" indent="0" algn="just">
              <a:buNone/>
            </a:pPr>
            <a:r>
              <a:rPr lang="cs-CZ" dirty="0"/>
              <a:t>→ požadavek na co nejširší ochranu spotřebitele x diskrece jednotlivých států v procesní rovině → jakým způsobem se v oblasti procesního práva k ochraně spotřebitele postavit?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09075A-93A0-40FB-B9D5-34454F9E4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93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87935-D6ED-42FD-9D76-D301DEC3F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Výchozí úvahy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160CC0-077B-4CE6-AB2C-90FE943BC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Možné přístupy </a:t>
            </a:r>
            <a:r>
              <a:rPr lang="cs-CZ" dirty="0"/>
              <a:t>v právní úpravě individuální soudní ochrany:</a:t>
            </a:r>
          </a:p>
          <a:p>
            <a:pPr marL="457200" indent="-457200">
              <a:buAutoNum type="alphaUcPeriod"/>
            </a:pPr>
            <a:r>
              <a:rPr lang="cs-CZ" dirty="0"/>
              <a:t>Ne speciální právní úprava</a:t>
            </a:r>
          </a:p>
          <a:p>
            <a:pPr marL="457200" indent="-457200">
              <a:buAutoNum type="alphaUcPeriod"/>
            </a:pPr>
            <a:r>
              <a:rPr lang="cs-CZ" dirty="0"/>
              <a:t>Speciální právní úprava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výjimky a doplnění obecných pravidel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speciální část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zavedení zvláštních řízení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2715D5-F8D3-40FB-B084-9B525290D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51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EB342D-F043-46D9-A730-530E7A57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Výchozí úvahy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9F7093-6960-40C0-A316-F50FE69C7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u="sng" dirty="0"/>
              <a:t>Současná právní úprava individuální soudní ochrany</a:t>
            </a:r>
            <a:r>
              <a:rPr lang="cs-CZ" dirty="0"/>
              <a:t>:</a:t>
            </a:r>
          </a:p>
          <a:p>
            <a:pPr marL="0" indent="0" algn="just">
              <a:buNone/>
            </a:pPr>
            <a:r>
              <a:rPr lang="cs-CZ" dirty="0"/>
              <a:t>Občanský soudní řád - ne procesní specifika až na výjimky – např. přípustnost opravných prostředků</a:t>
            </a:r>
          </a:p>
          <a:p>
            <a:pPr marL="0" indent="0" algn="just">
              <a:buNone/>
            </a:pPr>
            <a:r>
              <a:rPr lang="cs-CZ" dirty="0"/>
              <a:t>Podstatné procesní důsledky však vyplývají z hmotněprávních předpisů pro rozsah dokazování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aplikace různých domněnek a fikcí,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požadavky na přezkum přiměřenosti ujednání ve spotřebitelských smlouvách – otázka rozsahu, ve které fázi, v kterých druzích civilního procesu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6856D05-AC8A-47B3-891D-9B728D3C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819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C7A99-9CA3-4F29-86E3-CA9D60888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Výchozí úvahy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F0961-43C7-4C39-B0DD-526806719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u="sng" dirty="0"/>
              <a:t>? </a:t>
            </a:r>
            <a:r>
              <a:rPr lang="cs-CZ" sz="1800" dirty="0"/>
              <a:t>Poskytuje takto nastavená úprava spotřebiteli dostatečnou ochranu?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→ rozbor současné právní úpravy, nástin možných změn, jejich vhodnost a potřebnost – omezeno pouze na sporné řízení na prvním stupni 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035C34-DEB7-46A2-9F9A-CC7BB0421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010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753A9-B4E2-42C5-B85C-CB98484A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Spotřebitel jako slabší strana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7655A0-D863-4339-BDF4-4A1CE0351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713" y="2283994"/>
            <a:ext cx="7560000" cy="389866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Zásada rovnosti v civilním soudním řízení </a:t>
            </a:r>
            <a:r>
              <a:rPr lang="cs-CZ" dirty="0">
                <a:solidFill>
                  <a:schemeClr val="accent1"/>
                </a:solidFill>
              </a:rPr>
              <a:t>– čl. 96 odst. 1 Ústavy, čl. 37 odst. 3 LZPS, § 18 o.s.ř.</a:t>
            </a:r>
          </a:p>
          <a:p>
            <a:pPr algn="just"/>
            <a:r>
              <a:rPr lang="cs-CZ" b="1" dirty="0">
                <a:solidFill>
                  <a:schemeClr val="accent1"/>
                </a:solidFill>
              </a:rPr>
              <a:t>Ochrana slabší strany </a:t>
            </a:r>
            <a:r>
              <a:rPr lang="cs-CZ" dirty="0">
                <a:solidFill>
                  <a:schemeClr val="accent1"/>
                </a:solidFill>
              </a:rPr>
              <a:t>– projev v jednotlivých ustanoveních – „dorovnání faktické nerovnosti“ – soudní poplatky, zastoupení, poučovací povinnost vůči nezastoupené straně, právo jednat v mateřštině…, a obecně pojatá ochrana nezletilých účastníků řízení</a:t>
            </a:r>
          </a:p>
          <a:p>
            <a:pPr algn="just"/>
            <a:r>
              <a:rPr lang="cs-CZ" b="1" dirty="0"/>
              <a:t>Je spotřebitel obecně slabší stranou řízení?</a:t>
            </a:r>
            <a:endParaRPr lang="cs-CZ" b="1" dirty="0">
              <a:solidFill>
                <a:schemeClr val="accent1"/>
              </a:solidFill>
            </a:endParaRPr>
          </a:p>
          <a:p>
            <a:pPr algn="just"/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027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D1BE2-139A-4B2C-A304-563FFEF4C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Spotřebitelské smlouvy – postavení spotřebitele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3A50C2-3B1F-417C-9AB9-AB84D56FD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142" y="2593874"/>
            <a:ext cx="7986668" cy="3989806"/>
          </a:xfrm>
        </p:spPr>
        <p:txBody>
          <a:bodyPr>
            <a:noAutofit/>
          </a:bodyPr>
          <a:lstStyle/>
          <a:p>
            <a:pPr algn="just"/>
            <a:r>
              <a:rPr lang="cs-CZ" sz="1800" b="1" dirty="0">
                <a:solidFill>
                  <a:schemeClr val="accent1"/>
                </a:solidFill>
              </a:rPr>
              <a:t>Spotřebitelský vztah je jedním z příkladů nerovných vztahů</a:t>
            </a:r>
            <a:r>
              <a:rPr lang="cs-CZ" sz="1800" dirty="0">
                <a:solidFill>
                  <a:schemeClr val="accent1"/>
                </a:solidFill>
              </a:rPr>
              <a:t>, ve kterých se setkává podnikatel-profesionál jako silnější strana se </a:t>
            </a:r>
            <a:r>
              <a:rPr lang="cs-CZ" sz="1800" b="1" dirty="0">
                <a:solidFill>
                  <a:schemeClr val="accent1"/>
                </a:solidFill>
              </a:rPr>
              <a:t>zákazníkem-spotřebitelem jako slabší stranou. </a:t>
            </a:r>
          </a:p>
          <a:p>
            <a:pPr algn="just"/>
            <a:r>
              <a:rPr lang="cs-CZ" sz="1800" b="1" dirty="0">
                <a:solidFill>
                  <a:schemeClr val="accent1"/>
                </a:solidFill>
              </a:rPr>
              <a:t>Východiskem ochrany plynoucí ze spotřebitelského práva je fakticky nerovné postavení spotřebitele vůči podnikateli, jenž může profitovat z větší profesionální zkušenosti, lepší znalosti práva či snazší dostupnosti právních služeb.</a:t>
            </a:r>
          </a:p>
          <a:p>
            <a:pPr marL="0" indent="0" algn="just">
              <a:buNone/>
            </a:pPr>
            <a:r>
              <a:rPr lang="cs-CZ" sz="1800" dirty="0"/>
              <a:t>(</a:t>
            </a:r>
            <a:r>
              <a:rPr lang="cs-CZ" sz="180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Nález ÚS </a:t>
            </a:r>
            <a:r>
              <a:rPr lang="cs-CZ" sz="1800" dirty="0" err="1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sp</a:t>
            </a:r>
            <a:r>
              <a:rPr lang="cs-CZ" sz="180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. zn. I. ÚS 1844/17)</a:t>
            </a:r>
          </a:p>
        </p:txBody>
      </p:sp>
    </p:spTree>
    <p:extLst>
      <p:ext uri="{BB962C8B-B14F-4D97-AF65-F5344CB8AC3E}">
        <p14:creationId xmlns:p14="http://schemas.microsoft.com/office/powerpoint/2010/main" val="1374030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753A9-B4E2-42C5-B85C-CB98484A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just">
              <a:buNone/>
            </a:pPr>
            <a:r>
              <a:rPr lang="cs-CZ" b="1" dirty="0"/>
              <a:t>Koncept ochrany </a:t>
            </a:r>
            <a:r>
              <a:rPr lang="cs-CZ" sz="2800" b="1" dirty="0">
                <a:solidFill>
                  <a:schemeClr val="accent1"/>
                </a:solidFill>
              </a:rPr>
              <a:t>spotřebitele coby slabší strany v procesním právu</a:t>
            </a:r>
            <a:r>
              <a:rPr lang="cs-CZ" sz="2800" b="1" dirty="0"/>
              <a:t>?</a:t>
            </a:r>
            <a:endParaRPr lang="cs-CZ" sz="2800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7655A0-D863-4339-BDF4-4A1CE0351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A. </a:t>
            </a:r>
            <a:r>
              <a:rPr lang="cs-CZ" sz="2000" b="1" dirty="0">
                <a:solidFill>
                  <a:schemeClr val="accent1"/>
                </a:solidFill>
              </a:rPr>
              <a:t>plyne z hmotněprávní úpravy (slabší strana in abstracto – formální pojetí) – všichni spotřebitelé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accent1"/>
                </a:solidFill>
              </a:rPr>
              <a:t>Není pochyb o tom, že </a:t>
            </a:r>
            <a:r>
              <a:rPr lang="cs-CZ" b="1" dirty="0">
                <a:solidFill>
                  <a:schemeClr val="accent1"/>
                </a:solidFill>
              </a:rPr>
              <a:t>úlohou zákonodárce je zajistit při tvorbě právního řádu všem adresátům právních norem formální rovnost</a:t>
            </a:r>
            <a:r>
              <a:rPr lang="cs-CZ" dirty="0">
                <a:solidFill>
                  <a:schemeClr val="accent1"/>
                </a:solidFill>
              </a:rPr>
              <a:t>, avšak s ohledem na skutečnost, že v reálném světě přírody i společnosti existuje z řady důvodů faktická nerovnost, musí zákonodárce v odůvodněných případech zvažovat i případy </a:t>
            </a:r>
            <a:r>
              <a:rPr lang="cs-CZ" b="1" dirty="0">
                <a:solidFill>
                  <a:schemeClr val="accent1"/>
                </a:solidFill>
              </a:rPr>
              <a:t>normativního zakotvení nerovnosti, která například odstraní faktickou nerovnost nebo jiný handicap. </a:t>
            </a:r>
          </a:p>
          <a:p>
            <a:pPr marL="0" indent="0" algn="just">
              <a:buNone/>
            </a:pPr>
            <a:r>
              <a:rPr lang="cs-CZ" sz="2000" dirty="0"/>
              <a:t>(</a:t>
            </a:r>
            <a:r>
              <a:rPr lang="cs-CZ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Nález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ze dne 19. ledna 2017 </a:t>
            </a:r>
            <a:r>
              <a:rPr lang="cs-CZ" i="0" dirty="0" err="1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sp</a:t>
            </a:r>
            <a:r>
              <a:rPr lang="cs-CZ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. zn. I. ÚS 3308/16)</a:t>
            </a:r>
            <a:endParaRPr lang="cs-CZ" sz="2000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chemeClr val="accent1"/>
                </a:solidFill>
              </a:rPr>
              <a:t>B. </a:t>
            </a:r>
            <a:r>
              <a:rPr lang="cs-CZ" b="1" dirty="0"/>
              <a:t>P</a:t>
            </a:r>
            <a:r>
              <a:rPr lang="cs-CZ" sz="2000" b="1" dirty="0">
                <a:solidFill>
                  <a:schemeClr val="accent1"/>
                </a:solidFill>
              </a:rPr>
              <a:t>osuzování in concreto v konkrétním řízení?</a:t>
            </a:r>
          </a:p>
          <a:p>
            <a:pPr algn="just"/>
            <a:r>
              <a:rPr lang="cs-CZ" dirty="0">
                <a:solidFill>
                  <a:schemeClr val="accent1"/>
                </a:solidFill>
              </a:rPr>
              <a:t>Ústavní soud k ochraně slabšího uvádí, že </a:t>
            </a:r>
            <a:r>
              <a:rPr lang="cs-CZ" b="1" dirty="0">
                <a:solidFill>
                  <a:schemeClr val="accent1"/>
                </a:solidFill>
              </a:rPr>
              <a:t>„tam, kde se zákonodárce nevydal cestou výslovného zvýhodnění "slabšího", ponechává orgánu, který pozitivní právo aplikuje, prostor pro řešení napětí mezi neúplností psaného práva a povahou konkrétního případu cestou aplikace ústavních principů v materiálním pojetí právního státu (soudcovská diskrece).“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(Nález </a:t>
            </a:r>
            <a:r>
              <a:rPr lang="cs-CZ" dirty="0" err="1">
                <a:solidFill>
                  <a:schemeClr val="accent1"/>
                </a:solidFill>
              </a:rPr>
              <a:t>sp</a:t>
            </a:r>
            <a:r>
              <a:rPr lang="cs-CZ" dirty="0">
                <a:solidFill>
                  <a:schemeClr val="accent1"/>
                </a:solidFill>
              </a:rPr>
              <a:t>. zn. </a:t>
            </a:r>
            <a:r>
              <a:rPr lang="cs-CZ" dirty="0" err="1">
                <a:solidFill>
                  <a:schemeClr val="accent1"/>
                </a:solidFill>
              </a:rPr>
              <a:t>Pl</a:t>
            </a:r>
            <a:r>
              <a:rPr lang="cs-CZ" dirty="0">
                <a:solidFill>
                  <a:schemeClr val="accent1"/>
                </a:solidFill>
              </a:rPr>
              <a:t>. ÚS 42/03 ze dne 28. 3. 2006 či nález </a:t>
            </a:r>
            <a:r>
              <a:rPr lang="cs-CZ" dirty="0" err="1">
                <a:solidFill>
                  <a:schemeClr val="accent1"/>
                </a:solidFill>
              </a:rPr>
              <a:t>sp</a:t>
            </a:r>
            <a:r>
              <a:rPr lang="cs-CZ" dirty="0">
                <a:solidFill>
                  <a:schemeClr val="accent1"/>
                </a:solidFill>
              </a:rPr>
              <a:t>. zn. I. ÚS 3512/11 ze dne 11. 11. 2013)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499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</TotalTime>
  <Words>2436</Words>
  <Application>Microsoft Office PowerPoint</Application>
  <PresentationFormat>Vlastní</PresentationFormat>
  <Paragraphs>145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Office</vt:lpstr>
      <vt:lpstr>Spotřebitel jako účastník civilního soudního řízení </vt:lpstr>
      <vt:lpstr>Výchozí úvahy</vt:lpstr>
      <vt:lpstr>Výchozí úvahy</vt:lpstr>
      <vt:lpstr>Výchozí úvahy</vt:lpstr>
      <vt:lpstr>Výchozí úvahy</vt:lpstr>
      <vt:lpstr>Výchozí úvahy</vt:lpstr>
      <vt:lpstr>Spotřebitel jako slabší strana</vt:lpstr>
      <vt:lpstr>Spotřebitelské smlouvy – postavení spotřebitele</vt:lpstr>
      <vt:lpstr>Koncept ochrany spotřebitele coby slabší strany v procesním právu?</vt:lpstr>
      <vt:lpstr>Spotřebitel jako slabší strana v procesu?</vt:lpstr>
      <vt:lpstr>Nález ÚS sp. zn. II. ÚS 1774/14 – reflexe slabší strany v civilním procesu</vt:lpstr>
      <vt:lpstr>1. Přístup k soudu</vt:lpstr>
      <vt:lpstr>Zastoupení a právní pomoc</vt:lpstr>
      <vt:lpstr>Omezení dispozičních práv ve prospěch spotřebitele</vt:lpstr>
      <vt:lpstr>Vedlejší účastenství</vt:lpstr>
      <vt:lpstr>Vedlejší účastenství</vt:lpstr>
      <vt:lpstr>Příprava jednání </vt:lpstr>
      <vt:lpstr>Jednání</vt:lpstr>
      <vt:lpstr>Poučovací povinnost</vt:lpstr>
      <vt:lpstr>Poučovací povinnost – koncentrace</vt:lpstr>
      <vt:lpstr>Dokazování</vt:lpstr>
      <vt:lpstr>Dokazování</vt:lpstr>
      <vt:lpstr>Rozsudek pro uznání a rozsudek pro zmeškání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Procesní specifika řešení spotřebitelských sporů</dc:title>
  <dc:creator>Hamulak Ondrej</dc:creator>
  <cp:lastModifiedBy>Hamulakova Klara</cp:lastModifiedBy>
  <cp:revision>41</cp:revision>
  <cp:lastPrinted>2022-09-05T13:49:09Z</cp:lastPrinted>
  <dcterms:created xsi:type="dcterms:W3CDTF">2022-01-25T10:53:34Z</dcterms:created>
  <dcterms:modified xsi:type="dcterms:W3CDTF">2022-09-07T07:08:23Z</dcterms:modified>
</cp:coreProperties>
</file>