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7" r:id="rId8"/>
    <p:sldId id="268" r:id="rId9"/>
    <p:sldId id="264" r:id="rId10"/>
    <p:sldId id="265" r:id="rId11"/>
  </p:sldIdLst>
  <p:sldSz cx="12160250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38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52"/>
      </p:cViewPr>
      <p:guideLst>
        <p:guide orient="horz" pos="2154"/>
        <p:guide pos="38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200" y="2898000"/>
            <a:ext cx="3341877" cy="10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1980001"/>
            <a:ext cx="10215134" cy="1612866"/>
          </a:xfrm>
        </p:spPr>
        <p:txBody>
          <a:bodyPr anchor="t">
            <a:normAutofit/>
          </a:bodyPr>
          <a:lstStyle>
            <a:lvl1pPr algn="l"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3592866"/>
            <a:ext cx="10215134" cy="1552712"/>
          </a:xfrm>
        </p:spPr>
        <p:txBody>
          <a:bodyPr/>
          <a:lstStyle>
            <a:lvl1pPr marL="0" indent="0" algn="l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870" y="4380949"/>
            <a:ext cx="10215134" cy="982528"/>
          </a:xfrm>
        </p:spPr>
        <p:txBody>
          <a:bodyPr anchor="t">
            <a:normAutofit/>
          </a:bodyPr>
          <a:lstStyle>
            <a:lvl1pPr algn="ctr"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870" y="5363480"/>
            <a:ext cx="10215134" cy="945883"/>
          </a:xfrm>
        </p:spPr>
        <p:txBody>
          <a:bodyPr/>
          <a:lstStyle>
            <a:lvl1pPr marL="0" indent="0" algn="ctr">
              <a:buNone/>
              <a:defRPr sz="3192">
                <a:solidFill>
                  <a:schemeClr val="accent2"/>
                </a:solidFill>
              </a:defRPr>
            </a:lvl1pPr>
            <a:lvl2pPr marL="608008" indent="0" algn="ctr">
              <a:buNone/>
              <a:defRPr sz="2659"/>
            </a:lvl2pPr>
            <a:lvl3pPr marL="1216015" indent="0" algn="ctr">
              <a:buNone/>
              <a:defRPr sz="2394"/>
            </a:lvl3pPr>
            <a:lvl4pPr marL="1824024" indent="0" algn="ctr">
              <a:buNone/>
              <a:defRPr sz="2128"/>
            </a:lvl4pPr>
            <a:lvl5pPr marL="2432032" indent="0" algn="ctr">
              <a:buNone/>
              <a:defRPr sz="2128"/>
            </a:lvl5pPr>
            <a:lvl6pPr marL="3040039" indent="0" algn="ctr">
              <a:buNone/>
              <a:defRPr sz="2128"/>
            </a:lvl6pPr>
            <a:lvl7pPr marL="3648047" indent="0" algn="ctr">
              <a:buNone/>
              <a:defRPr sz="2128"/>
            </a:lvl7pPr>
            <a:lvl8pPr marL="4256056" indent="0" algn="ctr">
              <a:buNone/>
              <a:defRPr sz="2128"/>
            </a:lvl8pPr>
            <a:lvl9pPr marL="4864063" indent="0" algn="ctr">
              <a:buNone/>
              <a:defRPr sz="2128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9305" y="6450675"/>
            <a:ext cx="9242264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947" y="1260000"/>
            <a:ext cx="2202979" cy="182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870" y="2462400"/>
            <a:ext cx="4895025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979" y="2462400"/>
            <a:ext cx="4895025" cy="3898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870" y="3151650"/>
            <a:ext cx="4893536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468" y="2368800"/>
            <a:ext cx="4893536" cy="693376"/>
          </a:xfrm>
        </p:spPr>
        <p:txBody>
          <a:bodyPr anchor="b"/>
          <a:lstStyle>
            <a:lvl1pPr marL="0" indent="0">
              <a:buNone/>
              <a:defRPr sz="3192" b="1"/>
            </a:lvl1pPr>
            <a:lvl2pPr marL="608008" indent="0">
              <a:buNone/>
              <a:defRPr sz="2659" b="1"/>
            </a:lvl2pPr>
            <a:lvl3pPr marL="1216015" indent="0">
              <a:buNone/>
              <a:defRPr sz="2394" b="1"/>
            </a:lvl3pPr>
            <a:lvl4pPr marL="1824024" indent="0">
              <a:buNone/>
              <a:defRPr sz="2128" b="1"/>
            </a:lvl4pPr>
            <a:lvl5pPr marL="2432032" indent="0">
              <a:buNone/>
              <a:defRPr sz="2128" b="1"/>
            </a:lvl5pPr>
            <a:lvl6pPr marL="3040039" indent="0">
              <a:buNone/>
              <a:defRPr sz="2128" b="1"/>
            </a:lvl6pPr>
            <a:lvl7pPr marL="3648047" indent="0">
              <a:buNone/>
              <a:defRPr sz="2128" b="1"/>
            </a:lvl7pPr>
            <a:lvl8pPr marL="4256056" indent="0">
              <a:buNone/>
              <a:defRPr sz="2128" b="1"/>
            </a:lvl8pPr>
            <a:lvl9pPr marL="4864063" indent="0">
              <a:buNone/>
              <a:defRPr sz="2128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468" y="3151650"/>
            <a:ext cx="4893536" cy="32095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4059167" cy="748800"/>
          </a:xfrm>
        </p:spPr>
        <p:txBody>
          <a:bodyPr anchor="b">
            <a:normAutofit/>
          </a:bodyPr>
          <a:lstStyle>
            <a:lvl1pPr>
              <a:defRPr sz="351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1620000"/>
            <a:ext cx="6018314" cy="4733283"/>
          </a:xfrm>
        </p:spPr>
        <p:txBody>
          <a:bodyPr>
            <a:normAutofit/>
          </a:bodyPr>
          <a:lstStyle>
            <a:lvl1pPr>
              <a:defRPr sz="3243"/>
            </a:lvl1pPr>
            <a:lvl2pPr>
              <a:defRPr sz="2702"/>
            </a:lvl2pPr>
            <a:lvl3pPr>
              <a:defRPr sz="2432"/>
            </a:lvl3pPr>
            <a:lvl4pPr>
              <a:defRPr sz="2162"/>
            </a:lvl4pPr>
            <a:lvl5pPr>
              <a:defRPr sz="2162"/>
            </a:lvl5pPr>
            <a:lvl6pPr>
              <a:defRPr sz="2659"/>
            </a:lvl6pPr>
            <a:lvl7pPr>
              <a:defRPr sz="2659"/>
            </a:lvl7pPr>
            <a:lvl8pPr>
              <a:defRPr sz="2659"/>
            </a:lvl8pPr>
            <a:lvl9pPr>
              <a:defRPr sz="265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2870" y="2458274"/>
            <a:ext cx="4059167" cy="3902926"/>
          </a:xfrm>
        </p:spPr>
        <p:txBody>
          <a:bodyPr/>
          <a:lstStyle>
            <a:lvl1pPr marL="0" indent="0">
              <a:buNone/>
              <a:defRPr sz="2128"/>
            </a:lvl1pPr>
            <a:lvl2pPr marL="608008" indent="0">
              <a:buNone/>
              <a:defRPr sz="1862"/>
            </a:lvl2pPr>
            <a:lvl3pPr marL="1216015" indent="0">
              <a:buNone/>
              <a:defRPr sz="1596"/>
            </a:lvl3pPr>
            <a:lvl4pPr marL="1824024" indent="0">
              <a:buNone/>
              <a:defRPr sz="1330"/>
            </a:lvl4pPr>
            <a:lvl5pPr marL="2432032" indent="0">
              <a:buNone/>
              <a:defRPr sz="1330"/>
            </a:lvl5pPr>
            <a:lvl6pPr marL="3040039" indent="0">
              <a:buNone/>
              <a:defRPr sz="1330"/>
            </a:lvl6pPr>
            <a:lvl7pPr marL="3648047" indent="0">
              <a:buNone/>
              <a:defRPr sz="1330"/>
            </a:lvl7pPr>
            <a:lvl8pPr marL="4256056" indent="0">
              <a:buNone/>
              <a:defRPr sz="1330"/>
            </a:lvl8pPr>
            <a:lvl9pPr marL="4864063" indent="0">
              <a:buNone/>
              <a:defRPr sz="133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870" y="1620000"/>
            <a:ext cx="10215134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870" y="2460570"/>
            <a:ext cx="10215134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2870" y="6450675"/>
            <a:ext cx="9619119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0473" y="6450675"/>
            <a:ext cx="427532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5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2" y="540003"/>
            <a:ext cx="2560443" cy="71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1216015" rtl="0" eaLnBrk="1" latinLnBrk="0" hangingPunct="1">
        <a:lnSpc>
          <a:spcPct val="100000"/>
        </a:lnSpc>
        <a:spcBef>
          <a:spcPct val="0"/>
        </a:spcBef>
        <a:buNone/>
        <a:defRPr sz="351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365" indent="-360365" algn="l" defTabSz="1216015" rtl="0" eaLnBrk="1" latinLnBrk="0" hangingPunct="1">
        <a:lnSpc>
          <a:spcPct val="100000"/>
        </a:lnSpc>
        <a:spcBef>
          <a:spcPts val="1330"/>
        </a:spcBef>
        <a:buFont typeface="Arial" panose="020B0604020202020204" pitchFamily="34" charset="0"/>
        <a:buChar char="−"/>
        <a:defRPr sz="2702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9310" indent="-36894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43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89675" indent="-360365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216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47896" indent="-35822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18985" indent="-371091" algn="l" defTabSz="1216015" rtl="0" eaLnBrk="1" latinLnBrk="0" hangingPunct="1">
        <a:lnSpc>
          <a:spcPct val="100000"/>
        </a:lnSpc>
        <a:spcBef>
          <a:spcPts val="665"/>
        </a:spcBef>
        <a:buFont typeface="Arial" panose="020B0604020202020204" pitchFamily="34" charset="0"/>
        <a:buChar char="−"/>
        <a:defRPr sz="1892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44043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952052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560059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5168067" indent="-304004" algn="l" defTabSz="121601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608008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216015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824024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432032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3040039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648047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256056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864063" algn="l" defTabSz="1216015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2558" y="3607866"/>
            <a:ext cx="10215134" cy="982528"/>
          </a:xfrm>
        </p:spPr>
        <p:txBody>
          <a:bodyPr/>
          <a:lstStyle/>
          <a:p>
            <a:r>
              <a:rPr lang="cs-CZ" dirty="0"/>
              <a:t>Organizace zadávání diplomových prací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2558" y="4889654"/>
            <a:ext cx="10215134" cy="945883"/>
          </a:xfrm>
        </p:spPr>
        <p:txBody>
          <a:bodyPr/>
          <a:lstStyle/>
          <a:p>
            <a:r>
              <a:rPr lang="cs-CZ" dirty="0"/>
              <a:t>Maxim Tomoszek</a:t>
            </a:r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307F8-37C9-4A32-B08B-704D5662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558" y="1420495"/>
            <a:ext cx="10215134" cy="748080"/>
          </a:xfrm>
        </p:spPr>
        <p:txBody>
          <a:bodyPr/>
          <a:lstStyle/>
          <a:p>
            <a:r>
              <a:rPr lang="cs-CZ" dirty="0"/>
              <a:t>Náležitosti žádosti – viz též web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38C5B-1D85-4FA9-B74C-072097FC9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5" y="2168575"/>
            <a:ext cx="11238807" cy="436522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Téma</a:t>
            </a:r>
          </a:p>
          <a:p>
            <a:pPr lvl="1"/>
            <a:r>
              <a:rPr lang="cs-CZ" dirty="0"/>
              <a:t>cíl práce, výzkumné otázky, hypotézy</a:t>
            </a:r>
          </a:p>
          <a:p>
            <a:r>
              <a:rPr lang="cs-CZ" dirty="0"/>
              <a:t>zdůvodnění volby tématu</a:t>
            </a:r>
          </a:p>
          <a:p>
            <a:pPr lvl="1"/>
            <a:r>
              <a:rPr lang="cs-CZ" dirty="0"/>
              <a:t>Ne, proč mne to zajímá, ale jak to posune dosavadní </a:t>
            </a:r>
            <a:r>
              <a:rPr lang="cs-CZ"/>
              <a:t>poznání problému</a:t>
            </a:r>
            <a:endParaRPr lang="cs-CZ" dirty="0"/>
          </a:p>
          <a:p>
            <a:r>
              <a:rPr lang="cs-CZ" dirty="0"/>
              <a:t>osnovu (teze) kvalifikační práce</a:t>
            </a:r>
          </a:p>
          <a:p>
            <a:pPr lvl="1"/>
            <a:r>
              <a:rPr lang="cs-CZ" dirty="0"/>
              <a:t>Ne podle obsahu, ale má vystihnout postup řešení</a:t>
            </a:r>
          </a:p>
          <a:p>
            <a:r>
              <a:rPr lang="cs-CZ" dirty="0"/>
              <a:t>stěžejní literaturu,</a:t>
            </a:r>
          </a:p>
          <a:p>
            <a:pPr lvl="1"/>
            <a:r>
              <a:rPr lang="cs-CZ" dirty="0"/>
              <a:t>Nejméně 10, i články, relevance (věcná, časová)</a:t>
            </a:r>
          </a:p>
          <a:p>
            <a:r>
              <a:rPr lang="cs-CZ" dirty="0"/>
              <a:t>jméno a vyjádření vedoucího práce, pokud s ním bylo téma předem konzultováno.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69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2870" y="2269376"/>
            <a:ext cx="10215134" cy="4089864"/>
          </a:xfrm>
        </p:spPr>
        <p:txBody>
          <a:bodyPr/>
          <a:lstStyle/>
          <a:p>
            <a:r>
              <a:rPr lang="cs-CZ" dirty="0"/>
              <a:t>Studijní a zkušební řád + fakultní prováděcí předpis</a:t>
            </a:r>
          </a:p>
          <a:p>
            <a:pPr lvl="1"/>
            <a:r>
              <a:rPr lang="cs-CZ" dirty="0"/>
              <a:t>Práva a povinnosti</a:t>
            </a:r>
          </a:p>
          <a:p>
            <a:pPr lvl="1"/>
            <a:r>
              <a:rPr lang="cs-CZ" dirty="0"/>
              <a:t>Základní rámec</a:t>
            </a:r>
          </a:p>
          <a:p>
            <a:pPr lvl="1"/>
            <a:r>
              <a:rPr lang="cs-CZ" dirty="0"/>
              <a:t>Termíny, postupy</a:t>
            </a:r>
          </a:p>
          <a:p>
            <a:r>
              <a:rPr lang="cs-CZ" dirty="0"/>
              <a:t>Vnitřní norma UP k zadávání a odevzdávání DP</a:t>
            </a:r>
          </a:p>
          <a:p>
            <a:pPr lvl="1"/>
            <a:r>
              <a:rPr lang="cs-CZ" dirty="0"/>
              <a:t>Náležitosti, systém STAG</a:t>
            </a:r>
          </a:p>
          <a:p>
            <a:r>
              <a:rPr lang="cs-CZ" dirty="0"/>
              <a:t>Vnitřní norma PF – náležitosti</a:t>
            </a:r>
          </a:p>
          <a:p>
            <a:pPr lvl="1"/>
            <a:r>
              <a:rPr lang="cs-CZ" dirty="0"/>
              <a:t>Rozsah, obsah, forma, náležitosti, citační norma</a:t>
            </a:r>
          </a:p>
        </p:txBody>
      </p:sp>
    </p:spTree>
    <p:extLst>
      <p:ext uri="{BB962C8B-B14F-4D97-AF65-F5344CB8AC3E}">
        <p14:creationId xmlns:p14="http://schemas.microsoft.com/office/powerpoint/2010/main" val="26750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37A37-D3B7-4BFB-901D-5AE8633F3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E77D53-BD15-4657-BA47-A6429E981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70" y="2269376"/>
            <a:ext cx="10215134" cy="424780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Komunikace s vedoucím</a:t>
            </a:r>
          </a:p>
          <a:p>
            <a:r>
              <a:rPr lang="cs-CZ" dirty="0"/>
              <a:t>Podání žádosti o téma do 31. 10. sekretářce katedry</a:t>
            </a:r>
          </a:p>
          <a:p>
            <a:r>
              <a:rPr lang="cs-CZ" dirty="0"/>
              <a:t>Náležitosti:</a:t>
            </a:r>
          </a:p>
          <a:p>
            <a:pPr lvl="1"/>
            <a:r>
              <a:rPr lang="cs-CZ" dirty="0"/>
              <a:t>vymezení tématu závěrečné práce,</a:t>
            </a:r>
          </a:p>
          <a:p>
            <a:pPr lvl="1"/>
            <a:r>
              <a:rPr lang="cs-CZ" dirty="0"/>
              <a:t>cíle, resp. výzkumné otázky, </a:t>
            </a:r>
          </a:p>
          <a:p>
            <a:pPr lvl="1"/>
            <a:r>
              <a:rPr lang="cs-CZ" dirty="0"/>
              <a:t>osnovu (teze) práce, </a:t>
            </a:r>
          </a:p>
          <a:p>
            <a:pPr lvl="1"/>
            <a:r>
              <a:rPr lang="cs-CZ" dirty="0"/>
              <a:t>zdůvodnění vhodnosti tématu, </a:t>
            </a:r>
          </a:p>
          <a:p>
            <a:pPr lvl="1"/>
            <a:r>
              <a:rPr lang="cs-CZ" dirty="0"/>
              <a:t>stěžejní literaturu, </a:t>
            </a:r>
          </a:p>
          <a:p>
            <a:pPr lvl="1"/>
            <a:r>
              <a:rPr lang="cs-CZ" dirty="0"/>
              <a:t>jméno a vyjádření budoucího vedoucího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43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4D5B8-6D5D-44DE-9B8C-ECD25A427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433C5-BB46-4DA4-83A5-6A49627F6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žádosti rozhodnuto do 30. 11.</a:t>
            </a:r>
          </a:p>
          <a:p>
            <a:r>
              <a:rPr lang="cs-CZ" dirty="0"/>
              <a:t>Druhé kolo žádostí do 15. 12., rozhodnutí do 15. 1.</a:t>
            </a:r>
          </a:p>
          <a:p>
            <a:r>
              <a:rPr lang="cs-CZ" dirty="0"/>
              <a:t>Žádost o přidělení tématu – děkanovi do 15. 2., pak již téma pro daný AR nelze získat</a:t>
            </a:r>
          </a:p>
          <a:p>
            <a:r>
              <a:rPr lang="cs-CZ" dirty="0"/>
              <a:t>Po schválení tématu zpracovat zadání + schválit od vedoucího</a:t>
            </a:r>
          </a:p>
          <a:p>
            <a:r>
              <a:rPr lang="cs-CZ" dirty="0"/>
              <a:t>Do 31. 3. vložit schválené zadání do </a:t>
            </a:r>
            <a:r>
              <a:rPr lang="cs-CZ" dirty="0" err="1"/>
              <a:t>STAGu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38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A7B91-9D01-427B-B098-62FE7E6D3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558" y="1353993"/>
            <a:ext cx="10215134" cy="748080"/>
          </a:xfrm>
        </p:spPr>
        <p:txBody>
          <a:bodyPr/>
          <a:lstStyle/>
          <a:p>
            <a:r>
              <a:rPr lang="cs-CZ" dirty="0"/>
              <a:t>Charakteristika DP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07D84-2540-4ABD-B7B2-41CFEE09E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870" y="2236124"/>
            <a:ext cx="10215134" cy="437249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diplomové práci autor prokazuje schopnost uplatnění </a:t>
            </a:r>
            <a:r>
              <a:rPr lang="cs-CZ" b="1" dirty="0"/>
              <a:t>zásad vědecké práce</a:t>
            </a:r>
            <a:r>
              <a:rPr lang="cs-CZ" dirty="0"/>
              <a:t>.</a:t>
            </a:r>
          </a:p>
          <a:p>
            <a:r>
              <a:rPr lang="cs-CZ" dirty="0"/>
              <a:t>Diplomová práce přesahuje úroveň bakalářské práce rozsahem i </a:t>
            </a:r>
            <a:r>
              <a:rPr lang="cs-CZ" b="1" dirty="0"/>
              <a:t>hloubkou zpracování</a:t>
            </a:r>
            <a:r>
              <a:rPr lang="cs-CZ" dirty="0"/>
              <a:t>.</a:t>
            </a:r>
          </a:p>
          <a:p>
            <a:r>
              <a:rPr lang="cs-CZ" dirty="0"/>
              <a:t>Text neobsahuje pouze popis, ale zejména </a:t>
            </a:r>
            <a:r>
              <a:rPr lang="cs-CZ" b="1" dirty="0"/>
              <a:t>analýzu </a:t>
            </a:r>
            <a:r>
              <a:rPr lang="cs-CZ" dirty="0"/>
              <a:t>a nabízí </a:t>
            </a:r>
            <a:r>
              <a:rPr lang="cs-CZ" b="1" dirty="0"/>
              <a:t>vlastní pohledy na téma</a:t>
            </a:r>
            <a:r>
              <a:rPr lang="cs-CZ" dirty="0"/>
              <a:t>.</a:t>
            </a:r>
          </a:p>
          <a:p>
            <a:r>
              <a:rPr lang="cs-CZ" dirty="0"/>
              <a:t>Předpokládá se použití </a:t>
            </a:r>
            <a:r>
              <a:rPr lang="cs-CZ" b="1" dirty="0"/>
              <a:t>širokého spektra odborné literatury, včetně časopiseckých zdrojů</a:t>
            </a:r>
            <a:r>
              <a:rPr lang="cs-CZ" dirty="0"/>
              <a:t>.</a:t>
            </a:r>
          </a:p>
          <a:p>
            <a:r>
              <a:rPr lang="cs-CZ" dirty="0"/>
              <a:t>Psaní práce probíhá pod dohledem vedoucího práce.</a:t>
            </a:r>
          </a:p>
          <a:p>
            <a:r>
              <a:rPr lang="cs-CZ" dirty="0"/>
              <a:t>Rozsah 90-120 tisíc znaků</a:t>
            </a:r>
          </a:p>
        </p:txBody>
      </p:sp>
    </p:spTree>
    <p:extLst>
      <p:ext uri="{BB962C8B-B14F-4D97-AF65-F5344CB8AC3E}">
        <p14:creationId xmlns:p14="http://schemas.microsoft.com/office/powerpoint/2010/main" val="166403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6A296-DA85-47D7-ADC2-C6C94E0E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BP – nepostačující pro DP!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A65D7-CC53-4BFB-A78A-52EB0223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prokazuje schopnost uplatnění </a:t>
            </a:r>
            <a:r>
              <a:rPr lang="cs-CZ" b="1" dirty="0"/>
              <a:t>základů</a:t>
            </a:r>
            <a:r>
              <a:rPr lang="cs-CZ" dirty="0"/>
              <a:t> vědecké práce</a:t>
            </a:r>
          </a:p>
          <a:p>
            <a:r>
              <a:rPr lang="cs-CZ" dirty="0"/>
              <a:t>zadané téma může být zpracováno </a:t>
            </a:r>
            <a:r>
              <a:rPr lang="cs-CZ" b="1" dirty="0"/>
              <a:t>přehledovou metodou </a:t>
            </a:r>
            <a:r>
              <a:rPr lang="cs-CZ" dirty="0"/>
              <a:t>za předpokladu správného citování použitých zdrojů.</a:t>
            </a:r>
          </a:p>
          <a:p>
            <a:r>
              <a:rPr lang="cs-CZ" dirty="0"/>
              <a:t>je </a:t>
            </a:r>
            <a:r>
              <a:rPr lang="cs-CZ" b="1" dirty="0"/>
              <a:t>vhodné </a:t>
            </a:r>
            <a:r>
              <a:rPr lang="cs-CZ" dirty="0"/>
              <a:t>zapojení vlastních pohledů autora na zásadní otázky spojené s pokrytou problematikou.</a:t>
            </a:r>
          </a:p>
        </p:txBody>
      </p:sp>
    </p:spTree>
    <p:extLst>
      <p:ext uri="{BB962C8B-B14F-4D97-AF65-F5344CB8AC3E}">
        <p14:creationId xmlns:p14="http://schemas.microsoft.com/office/powerpoint/2010/main" val="294358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3D7D-E8E1-4D4A-9205-F4014F3FE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207" y="1620000"/>
            <a:ext cx="10464797" cy="748080"/>
          </a:xfrm>
        </p:spPr>
        <p:txBody>
          <a:bodyPr>
            <a:normAutofit/>
          </a:bodyPr>
          <a:lstStyle/>
          <a:p>
            <a:r>
              <a:rPr lang="cs-CZ" dirty="0"/>
              <a:t>Prokazované kompetence – viz příloha (posudek)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EF02B-289D-47C9-BA8A-A62691B9B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49" y="2460570"/>
            <a:ext cx="11155679" cy="4131423"/>
          </a:xfrm>
        </p:spPr>
        <p:txBody>
          <a:bodyPr/>
          <a:lstStyle/>
          <a:p>
            <a:r>
              <a:rPr lang="cs-CZ" dirty="0"/>
              <a:t>Výběr tématu: Student vymezí cílené a zvládnutelné/realizovatelné téma, které se vhodně zabývá relevantními aspekty tématu.</a:t>
            </a:r>
          </a:p>
          <a:p>
            <a:r>
              <a:rPr lang="cs-CZ" dirty="0"/>
              <a:t>Metodologie: Všechny prvky metodologie nebo teoretického rámce jsou dovedně rozpracovány. Vhodná metodologie nebo teoretický rámec mohou být syntetizovány z různých disciplín nebo z příslušných dílčích disciplín.</a:t>
            </a:r>
          </a:p>
          <a:p>
            <a:r>
              <a:rPr lang="cs-CZ" dirty="0"/>
              <a:t>Dosavadní stav poznání: Syntetizuje podrobné informace z relevantních zdrojů představujících různé úhly pohledu/přístupy.</a:t>
            </a:r>
          </a:p>
        </p:txBody>
      </p:sp>
    </p:spTree>
    <p:extLst>
      <p:ext uri="{BB962C8B-B14F-4D97-AF65-F5344CB8AC3E}">
        <p14:creationId xmlns:p14="http://schemas.microsoft.com/office/powerpoint/2010/main" val="2491669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BF153-DB1C-4E9A-A3A4-E2393509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558" y="1353993"/>
            <a:ext cx="10215134" cy="748080"/>
          </a:xfrm>
        </p:spPr>
        <p:txBody>
          <a:bodyPr/>
          <a:lstStyle/>
          <a:p>
            <a:r>
              <a:rPr lang="cs-CZ" dirty="0"/>
              <a:t>Prokazované kompetence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857E6-88D7-414C-9174-37F3267FD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825" y="2102074"/>
            <a:ext cx="11114117" cy="438185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Kritické hodnocení zdrojů: Vybírá různé informační zdroje odpovídající rozsahu a oboru výzkumné otázky. Volí zdroje po zvážení důležitosti (pro zkoumané téma) více použitých kritérií (např. relevance pro výzkumnou otázku, aktuálnost, autorita, publikum a zaujatost nebo úhel pohledu).</a:t>
            </a:r>
          </a:p>
          <a:p>
            <a:r>
              <a:rPr lang="cs-CZ" dirty="0"/>
              <a:t>Analýza: Student uspořádá a syntetizuje důkazy, aby odhalil smysluplné vzorce, rozdíly nebo podobnosti související se zaměřením.</a:t>
            </a:r>
          </a:p>
          <a:p>
            <a:r>
              <a:rPr lang="cs-CZ" dirty="0"/>
              <a:t>Závěry: Závěry a související výsledky (důsledky a implikace) jsou logické a odrážejí studentovo informované hodnocení a schopnost seřadit důkazy a diskutované perspektivy podle důležitosti.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7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44AF9-0537-4CA6-A3C9-4622FB98B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navrhnout téma?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53218-95B7-44C1-B1FF-E65297C13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011" y="2460570"/>
            <a:ext cx="11405061" cy="4181299"/>
          </a:xfrm>
        </p:spPr>
        <p:txBody>
          <a:bodyPr>
            <a:normAutofit/>
          </a:bodyPr>
          <a:lstStyle/>
          <a:p>
            <a:r>
              <a:rPr lang="cs-CZ" dirty="0"/>
              <a:t>DP musí být analytická, ne jen popisná</a:t>
            </a:r>
          </a:p>
          <a:p>
            <a:r>
              <a:rPr lang="cs-CZ" dirty="0"/>
              <a:t>Cíl práce = řešení problému</a:t>
            </a:r>
          </a:p>
          <a:p>
            <a:r>
              <a:rPr lang="cs-CZ" dirty="0"/>
              <a:t>Žádné téma není příliš úzké (rozsah 50 stran) + vždy lze snadno rozšířit</a:t>
            </a:r>
          </a:p>
          <a:p>
            <a:r>
              <a:rPr lang="cs-CZ" dirty="0"/>
              <a:t>Téma nejlépe vymezíte a zdůvodníte tak, že řeknete: CO chcete svou prací dosáhnout, JAK toho chcete dosáhnout a PROČ toho chcete dosáhnout.</a:t>
            </a:r>
          </a:p>
          <a:p>
            <a:r>
              <a:rPr lang="cs-CZ" dirty="0"/>
              <a:t>Pokud se vám vymezení tématu nezdá přesvědčivé, asi nebude přesvědčivé ani pro potenciálního vedoucího</a:t>
            </a:r>
          </a:p>
        </p:txBody>
      </p:sp>
    </p:spTree>
    <p:extLst>
      <p:ext uri="{BB962C8B-B14F-4D97-AF65-F5344CB8AC3E}">
        <p14:creationId xmlns:p14="http://schemas.microsoft.com/office/powerpoint/2010/main" val="10475294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cz_16x9.potx" id="{193B350C-BD93-44C2-AA23-001E80B1E4DC}" vid="{080CA9D0-FE38-4C67-AC33-3149459E10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UP_prezentace_cz_16x9</Template>
  <TotalTime>107</TotalTime>
  <Words>587</Words>
  <Application>Microsoft Office PowerPoint</Application>
  <PresentationFormat>Vlastní</PresentationFormat>
  <Paragraphs>64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Office</vt:lpstr>
      <vt:lpstr>Organizace zadávání diplomových prací</vt:lpstr>
      <vt:lpstr>Právní rámec</vt:lpstr>
      <vt:lpstr>Proces</vt:lpstr>
      <vt:lpstr>Proces II</vt:lpstr>
      <vt:lpstr>Charakteristika DP</vt:lpstr>
      <vt:lpstr>Charakteristika BP – nepostačující pro DP!</vt:lpstr>
      <vt:lpstr>Prokazované kompetence – viz příloha (posudek)</vt:lpstr>
      <vt:lpstr>Prokazované kompetence II</vt:lpstr>
      <vt:lpstr>Jak navrhnout téma?</vt:lpstr>
      <vt:lpstr>Náležitosti žádosti – viz též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zadávání diplomových prací</dc:title>
  <dc:creator>Tomoszek Maxim</dc:creator>
  <cp:lastModifiedBy>Tomoszek Maxim</cp:lastModifiedBy>
  <cp:revision>7</cp:revision>
  <dcterms:created xsi:type="dcterms:W3CDTF">2023-09-18T07:27:04Z</dcterms:created>
  <dcterms:modified xsi:type="dcterms:W3CDTF">2023-10-10T11:25:01Z</dcterms:modified>
</cp:coreProperties>
</file>