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20"/>
  </p:notesMasterIdLst>
  <p:handoutMasterIdLst>
    <p:handoutMasterId r:id="rId21"/>
  </p:handoutMasterIdLst>
  <p:sldIdLst>
    <p:sldId id="289" r:id="rId2"/>
    <p:sldId id="258" r:id="rId3"/>
    <p:sldId id="275" r:id="rId4"/>
    <p:sldId id="276" r:id="rId5"/>
    <p:sldId id="271" r:id="rId6"/>
    <p:sldId id="274" r:id="rId7"/>
    <p:sldId id="281" r:id="rId8"/>
    <p:sldId id="290" r:id="rId9"/>
    <p:sldId id="270" r:id="rId10"/>
    <p:sldId id="291" r:id="rId11"/>
    <p:sldId id="280" r:id="rId12"/>
    <p:sldId id="292" r:id="rId13"/>
    <p:sldId id="260" r:id="rId14"/>
    <p:sldId id="263" r:id="rId15"/>
    <p:sldId id="277" r:id="rId16"/>
    <p:sldId id="287" r:id="rId17"/>
    <p:sldId id="267" r:id="rId18"/>
    <p:sldId id="28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6650C5D-2FC1-413E-92E4-82389F73797D}">
          <p14:sldIdLst>
            <p14:sldId id="289"/>
          </p14:sldIdLst>
        </p14:section>
        <p14:section name="Oddíl bez názvu" id="{DB004C8E-BE54-467E-BF2C-D869FF38CC94}">
          <p14:sldIdLst>
            <p14:sldId id="258"/>
            <p14:sldId id="275"/>
            <p14:sldId id="276"/>
            <p14:sldId id="271"/>
            <p14:sldId id="274"/>
            <p14:sldId id="281"/>
            <p14:sldId id="290"/>
            <p14:sldId id="270"/>
            <p14:sldId id="291"/>
            <p14:sldId id="280"/>
            <p14:sldId id="292"/>
            <p14:sldId id="260"/>
            <p14:sldId id="263"/>
            <p14:sldId id="277"/>
            <p14:sldId id="287"/>
            <p14:sldId id="267"/>
            <p14:sldId id="286"/>
          </p14:sldIdLst>
        </p14:section>
        <p14:section name="Oddíl bez názvu" id="{743C2E32-B1E3-4BA3-A6DF-5ACE999C49A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5" autoAdjust="0"/>
    <p:restoredTop sz="93983" autoAdjust="0"/>
  </p:normalViewPr>
  <p:slideViewPr>
    <p:cSldViewPr snapToGrid="0">
      <p:cViewPr varScale="1">
        <p:scale>
          <a:sx n="104" d="100"/>
          <a:sy n="104" d="100"/>
        </p:scale>
        <p:origin x="1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8D487-EE92-403C-8DCA-154054AD3E75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BEF89-8CC6-42F5-A32F-9FAB4847D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88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4889F-79C8-4F3C-AEF2-81B67B8AD27F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F6D4-9EB8-49E8-8105-34E20A136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60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F6D4-9EB8-49E8-8105-34E20A1366E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2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69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6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08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99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39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24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24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4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4275-B281-48D3-9796-6BE7F5C7EF6E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F74D-B258-4121-B81C-642639F65C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90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predpisy-a-formular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ol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.upol.cz/" TargetMode="External"/><Relationship Id="rId2" Type="http://schemas.openxmlformats.org/officeDocument/2006/relationships/hyperlink" Target="https://youtu.be/X4G4ZUdTT8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harmonogram-akademickeho-roku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.upol.cz/o-fakulte/uredni-deska/#c9406" TargetMode="External"/><Relationship Id="rId2" Type="http://schemas.openxmlformats.org/officeDocument/2006/relationships/hyperlink" Target="https://www.upol.cz/univerzita/uredni-deska/#c25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f.upol.cz/" TargetMode="External"/><Relationship Id="rId4" Type="http://schemas.openxmlformats.org/officeDocument/2006/relationships/hyperlink" Target="https://www.pf.upol.cz/studenti/studium/predpisy-a-formulare/#c686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vt.upol.cz/identifikacni-karty-i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predpisy-a-formular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rka.jelinkova@upol.cz" TargetMode="External"/><Relationship Id="rId2" Type="http://schemas.openxmlformats.org/officeDocument/2006/relationships/hyperlink" Target="mailto:lenka.sedlakova@upol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udijni.pf@upol.cz" TargetMode="External"/><Relationship Id="rId4" Type="http://schemas.openxmlformats.org/officeDocument/2006/relationships/hyperlink" Target="mailto:vladena.brenova@upol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.upol.cz/studenti/studium/organizace-studi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.upol.cz/portal/studium/prohlizeni.html" TargetMode="External"/><Relationship Id="rId2" Type="http://schemas.openxmlformats.org/officeDocument/2006/relationships/hyperlink" Target="https://www.pf.upol.cz/studenti/studium/studijni-plany-a-rozvrh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pol.cz/upwiki/Nastaveni_hesl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-stag.zcu.cz/napoveda/stag-v-portalu/studium_predzapis.html" TargetMode="External"/><Relationship Id="rId2" Type="http://schemas.openxmlformats.org/officeDocument/2006/relationships/hyperlink" Target="https://stag.upol.cz/port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913"/>
            <a:ext cx="12192000" cy="627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20492" y="605851"/>
            <a:ext cx="5246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AKADEMICKÝ ROK </a:t>
            </a:r>
            <a:r>
              <a:rPr lang="cs-CZ" sz="32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2020/2021</a:t>
            </a:r>
            <a:endParaRPr lang="cs-CZ" sz="3200" b="1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98" y="1630869"/>
            <a:ext cx="33528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-87549" y="4335189"/>
            <a:ext cx="7031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Adresa:</a:t>
            </a:r>
          </a:p>
          <a:p>
            <a:r>
              <a:rPr lang="cs-CZ" sz="2400" b="1" dirty="0" smtClean="0"/>
              <a:t>Právnická fakulta Univerzity Palackého v Olomouci</a:t>
            </a:r>
          </a:p>
          <a:p>
            <a:r>
              <a:rPr lang="cs-CZ" sz="2400" b="1" dirty="0" smtClean="0"/>
              <a:t>17. Listopadu 8</a:t>
            </a:r>
          </a:p>
          <a:p>
            <a:r>
              <a:rPr lang="cs-CZ" sz="2400" b="1" dirty="0" smtClean="0"/>
              <a:t>771 11  Olomouc</a:t>
            </a:r>
          </a:p>
          <a:p>
            <a:r>
              <a:rPr lang="cs-CZ" sz="2400" b="1" dirty="0" smtClean="0"/>
              <a:t>IČ školy: 61989592</a:t>
            </a:r>
          </a:p>
          <a:p>
            <a:r>
              <a:rPr lang="cs-CZ" sz="2400" b="1" dirty="0"/>
              <a:t>č</a:t>
            </a:r>
            <a:r>
              <a:rPr lang="cs-CZ" sz="2400" b="1" dirty="0" smtClean="0"/>
              <a:t>. účtu: 19-1096330227/0100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184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14299" y="714375"/>
            <a:ext cx="11877675" cy="5581650"/>
          </a:xfrm>
        </p:spPr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>
                <a:ea typeface="Tahoma" panose="020B0604030504040204" pitchFamily="34" charset="0"/>
                <a:cs typeface="Tahoma" panose="020B0604030504040204" pitchFamily="34" charset="0"/>
              </a:rPr>
              <a:t>Uznávání zápočtů, kolokvií a zkoušek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Žádost o uznání předmětu se podává na předepsaném formuláři.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Povinné přílohy:  	-   kopie dokladu o absolvování předmětu</a:t>
            </a:r>
            <a:endParaRPr lang="cs-CZ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 			-   anotace předmětu (žádá-li uchazeč o uznání absolvování předmětu 	</a:t>
            </a:r>
            <a:r>
              <a:rPr lang="cs-CZ" b="1" dirty="0" smtClean="0">
                <a:solidFill>
                  <a:srgbClr val="7030A0"/>
                </a:solidFill>
              </a:rPr>
              <a:t>                               z</a:t>
            </a:r>
            <a:r>
              <a:rPr lang="cs-CZ" b="1" dirty="0">
                <a:solidFill>
                  <a:srgbClr val="7030A0"/>
                </a:solidFill>
              </a:rPr>
              <a:t> jiné fakulty, VŠ)   </a:t>
            </a:r>
            <a:endParaRPr lang="cs-CZ" dirty="0">
              <a:solidFill>
                <a:srgbClr val="7030A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Při uznávání studijních povinností (zápočty, kolokvia, zkoušky) na PF UP platí pravidlo, že se </a:t>
            </a:r>
            <a:r>
              <a:rPr lang="cs-CZ" altLang="cs-CZ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neuznávají zkoušky hodnocené stupněm „dobře“ resp. stupněm „E“. Obecně mohou být uznány studijní povinnosti vykonané v době do tří let před podáním žádosti o uznání.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/Pokud si student žádá o uznání více předmětů – vypíše na každý předmět žádost zvlášť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VĚTŠINU ŽÁDOSTÍ JE MOŽNÉ ZASLAT NA STUDIJNÍ ODD. E-MAILEM, ŽÁDOST MUSÍ MÍT VŠECHNY NÁLEŽITOSTI A MUSÍ BÝT PODEPSANÁ.</a:t>
            </a:r>
            <a:endParaRPr lang="cs-CZ" alt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Podrobnosti - 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Studijní </a:t>
            </a: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zkušební řád </a:t>
            </a: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UP a Vnitřní předpis PF UP - PF-A-19/02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 smtClean="0">
                <a:ea typeface="Tahoma" panose="020B0604030504040204" pitchFamily="34" charset="0"/>
                <a:cs typeface="Tahoma" panose="020B0604030504040204" pitchFamily="34" charset="0"/>
              </a:rPr>
              <a:t>FORMULÁŘE </a:t>
            </a:r>
            <a:r>
              <a:rPr lang="cs-CZ" altLang="cs-CZ" b="1" dirty="0">
                <a:ea typeface="Tahoma" panose="020B0604030504040204" pitchFamily="34" charset="0"/>
                <a:cs typeface="Tahoma" panose="020B0604030504040204" pitchFamily="34" charset="0"/>
              </a:rPr>
              <a:t>PRO STUDENTY</a:t>
            </a:r>
          </a:p>
          <a:p>
            <a:pPr marL="0" lvl="0" indent="0">
              <a:buNone/>
            </a:pP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</a:rPr>
              <a:t>Odkaz: </a:t>
            </a:r>
            <a:r>
              <a:rPr lang="cs-CZ" altLang="cs-CZ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https://www.pf.upol.cz/studenti/studium/predpisy-a-formulare/</a:t>
            </a:r>
            <a:endParaRPr lang="cs-CZ" alt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9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60665"/>
            <a:ext cx="120777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Kontrola plnění studijních povinností</a:t>
            </a:r>
          </a:p>
          <a:p>
            <a:pPr lvl="0"/>
            <a:endParaRPr lang="cs-CZ" sz="2000" b="1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sz="20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za předchozí akademický rok</a:t>
            </a:r>
            <a:r>
              <a:rPr lang="cs-CZ" sz="20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sz="20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probíhá po stanoveném mezním termínu pro splnění studijních povinností za daný akademický rok </a:t>
            </a:r>
            <a:r>
              <a:rPr lang="cs-CZ" sz="20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(pro akademický rok 2020/2021 do 6. 9. 2021) </a:t>
            </a:r>
            <a:r>
              <a:rPr lang="cs-CZ" sz="2000" b="1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pouze na základě údajů vložených v elektronické studijní agendě STAG. /tzn. Není nutná osobní přítomnost studenta na studijním odd./</a:t>
            </a:r>
          </a:p>
          <a:p>
            <a:pPr lvl="0"/>
            <a:endParaRPr lang="cs-CZ" altLang="cs-CZ" sz="2000" b="1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alt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cs-CZ" altLang="cs-CZ" sz="20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průběžně provádí kontrolu provedených zápisů splněných studijních povinností v systému </a:t>
            </a:r>
            <a:r>
              <a:rPr lang="cs-CZ" altLang="cs-CZ" sz="20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STAG </a:t>
            </a:r>
            <a:r>
              <a:rPr lang="cs-CZ" alt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20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www.upol.cz</a:t>
            </a:r>
            <a:r>
              <a:rPr lang="cs-CZ" altLang="cs-CZ" sz="2000" dirty="0">
                <a:solidFill>
                  <a:srgbClr val="585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alt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- záložka Studenti-odkaz STAG - Přihlásit se - Moje studium – Průběh studia). </a:t>
            </a:r>
            <a:r>
              <a:rPr lang="cs-CZ" altLang="cs-CZ" sz="2000" dirty="0">
                <a:ea typeface="Tahoma" panose="020B0604030504040204" pitchFamily="34" charset="0"/>
                <a:cs typeface="Tahoma" panose="020B0604030504040204" pitchFamily="34" charset="0"/>
              </a:rPr>
              <a:t>V případě nejasností kontaktuje sekretářku příslušné </a:t>
            </a:r>
            <a:r>
              <a:rPr lang="cs-CZ" alt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katedry.</a:t>
            </a:r>
            <a:endParaRPr lang="cs-CZ" altLang="cs-CZ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i="0" dirty="0" smtClean="0"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Student je povinen získat v každém akademickém roce svého studia alespoň </a:t>
            </a:r>
            <a:r>
              <a:rPr lang="cs-CZ" sz="2000" b="1" i="0" u="sng" dirty="0" smtClean="0"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40 kreditů </a:t>
            </a:r>
            <a:r>
              <a:rPr lang="cs-CZ" sz="20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(za předměty typu A + B + C celkem) </a:t>
            </a:r>
            <a:r>
              <a:rPr lang="cs-CZ" sz="2000" b="1" i="0" dirty="0" smtClean="0"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s nutností absolvovat podruhé zapsaný předmět, anebo takový počet kreditů, aby jejich součet s počtem kreditů získaných v předchozím akademickém roce dosahovat alespoň 80 rovněž s nutností absolvovat podruhé zapsaný předmět. </a:t>
            </a:r>
          </a:p>
          <a:p>
            <a:endParaRPr lang="cs-CZ" sz="2000" b="0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0" i="0" dirty="0" smtClean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Při splnění výše uvedených podmínek student postupuje do vyššího ročníku.</a:t>
            </a:r>
          </a:p>
          <a:p>
            <a:endParaRPr lang="cs-CZ" sz="2000" b="0" i="0" dirty="0" smtClean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 případě nedodržení některé z výše uvedených vymezujících podmínek bude zahájeno řízení ve věci ukončení studia pro nesplnění požadavků vyplývajících ze studijního programu.</a:t>
            </a:r>
          </a:p>
          <a:p>
            <a:endParaRPr lang="cs-CZ" b="0" i="0" dirty="0">
              <a:solidFill>
                <a:srgbClr val="585858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ZS – ONLINE VÝUKA</a:t>
            </a:r>
            <a:endParaRPr lang="cs-CZ" sz="24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Jak bude probíhat online výuka na PF UP? </a:t>
            </a:r>
            <a:endParaRPr lang="cs-CZ" dirty="0"/>
          </a:p>
          <a:p>
            <a:r>
              <a:rPr lang="cs-CZ" dirty="0"/>
              <a:t>PF bude využívat zejm. platformy </a:t>
            </a:r>
            <a:r>
              <a:rPr lang="cs-CZ" dirty="0" err="1"/>
              <a:t>Teams</a:t>
            </a:r>
            <a:r>
              <a:rPr lang="cs-CZ" dirty="0"/>
              <a:t>, MOODLE a ZOOM. </a:t>
            </a:r>
          </a:p>
          <a:p>
            <a:endParaRPr lang="cs-CZ" dirty="0"/>
          </a:p>
          <a:p>
            <a:r>
              <a:rPr lang="cs-CZ" b="1" dirty="0"/>
              <a:t>Jak se přihlásím? </a:t>
            </a:r>
            <a:endParaRPr lang="cs-CZ" dirty="0"/>
          </a:p>
          <a:p>
            <a:r>
              <a:rPr lang="cs-CZ" b="1" dirty="0" err="1"/>
              <a:t>Teams</a:t>
            </a:r>
            <a:r>
              <a:rPr lang="cs-CZ" dirty="0"/>
              <a:t>  - přes portal.upol.cz -  na záložce Office 365 zvolíte aplikaci </a:t>
            </a:r>
            <a:r>
              <a:rPr lang="cs-CZ" dirty="0" err="1"/>
              <a:t>Teams</a:t>
            </a:r>
            <a:r>
              <a:rPr lang="cs-CZ" dirty="0"/>
              <a:t> (je možné, že bude vyžadováno opětovné přihlášení, údaje jsou shodné jako s přihlášením do portálu). Zvolíte „týmy“ a dáte „připojit se k týmu“, zde následně vložíte kód dle vyučujícího, který má vás na seminář/přednášku. </a:t>
            </a:r>
          </a:p>
          <a:p>
            <a:r>
              <a:rPr lang="cs-CZ" b="1" dirty="0"/>
              <a:t>MOODLE</a:t>
            </a:r>
            <a:r>
              <a:rPr lang="cs-CZ" dirty="0"/>
              <a:t> - přes portal.upol.cz -  na záložce MOODLE (je možné, že bude vyžadováno opětovné přihlášení, údaje jsou shodné jako s přihlášením do portálu). Na MOODLE již automaticky uvidíte předměty, které máte zapsány, a které jsou vyučovány přes MOODLE. </a:t>
            </a:r>
          </a:p>
          <a:p>
            <a:r>
              <a:rPr lang="cs-CZ" b="1" dirty="0"/>
              <a:t>ZOOM</a:t>
            </a:r>
            <a:r>
              <a:rPr lang="cs-CZ" dirty="0"/>
              <a:t> - přes portal.upol.cz -  na záložce Videokonference (vyučující vám sdělí kód, který vložíte do políčka „</a:t>
            </a:r>
            <a:r>
              <a:rPr lang="cs-CZ" dirty="0" err="1"/>
              <a:t>join</a:t>
            </a:r>
            <a:r>
              <a:rPr lang="cs-CZ" dirty="0"/>
              <a:t>“). Podrobné návody zde: Zoom.us - připojení k videokonferenci přes webový prohlížeč </a:t>
            </a:r>
            <a:r>
              <a:rPr lang="cs-CZ" dirty="0">
                <a:hlinkClick r:id="rId2"/>
              </a:rPr>
              <a:t>https://youtu.be/X4G4ZUdTT8Q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altLang="cs-CZ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Doporučujeme sledovat e-nástěnku – </a:t>
            </a:r>
            <a:r>
              <a:rPr lang="cs-CZ" altLang="cs-CZ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www.pf.upol.cz</a:t>
            </a:r>
            <a:r>
              <a:rPr lang="cs-CZ" altLang="cs-CZ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- odkaz - Studenti – Elektronická nástěnka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99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37706" y="829975"/>
            <a:ext cx="531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40358" y="2678708"/>
            <a:ext cx="304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7247" y="515021"/>
            <a:ext cx="1206475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cap="all" dirty="0"/>
              <a:t>Harmonogram akademického roku </a:t>
            </a:r>
            <a:r>
              <a:rPr lang="cs-CZ" sz="2000" b="1" cap="all" dirty="0" smtClean="0"/>
              <a:t>2020/2021</a:t>
            </a:r>
          </a:p>
          <a:p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ODKAZ: </a:t>
            </a:r>
            <a:r>
              <a:rPr lang="cs-CZ" sz="20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https://www.pf.upol.cz/studenti/studium/harmonogram-akademickeho-roku/</a:t>
            </a:r>
            <a:endParaRPr lang="cs-CZ" sz="20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b="1" dirty="0" smtClean="0"/>
              <a:t>1</a:t>
            </a:r>
            <a:r>
              <a:rPr lang="cs-CZ" sz="2000" b="1" dirty="0"/>
              <a:t>. Akademický rok </a:t>
            </a:r>
            <a:r>
              <a:rPr lang="cs-CZ" sz="2000" b="1" dirty="0" smtClean="0"/>
              <a:t>2020/2021:</a:t>
            </a:r>
            <a:r>
              <a:rPr lang="cs-CZ" sz="2000" b="1" dirty="0"/>
              <a:t>		1. 9. </a:t>
            </a:r>
            <a:r>
              <a:rPr lang="cs-CZ" sz="2000" b="1" dirty="0" smtClean="0"/>
              <a:t>2020 – </a:t>
            </a:r>
            <a:r>
              <a:rPr lang="cs-CZ" sz="2000" b="1" dirty="0"/>
              <a:t>31. 8. </a:t>
            </a:r>
            <a:r>
              <a:rPr lang="cs-CZ" sz="2000" b="1" dirty="0" smtClean="0"/>
              <a:t>2021</a:t>
            </a:r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 </a:t>
            </a:r>
          </a:p>
          <a:p>
            <a:r>
              <a:rPr lang="cs-CZ" sz="2000" b="1" dirty="0"/>
              <a:t>2. Zápisy do 1. ročníku studia:</a:t>
            </a:r>
            <a:r>
              <a:rPr lang="cs-CZ" sz="2000" dirty="0"/>
              <a:t>		</a:t>
            </a:r>
            <a:r>
              <a:rPr lang="cs-CZ" sz="2000" dirty="0" smtClean="0"/>
              <a:t>program Právo 26. 8. 2020, </a:t>
            </a:r>
          </a:p>
          <a:p>
            <a:r>
              <a:rPr lang="cs-CZ" sz="2000" dirty="0"/>
              <a:t>	</a:t>
            </a:r>
            <a:r>
              <a:rPr lang="cs-CZ" sz="2000" dirty="0" smtClean="0"/>
              <a:t>				program Právo ve veřejné správě a Politologie: 27. 8. 2020</a:t>
            </a:r>
            <a:endParaRPr lang="cs-CZ" sz="2000" dirty="0"/>
          </a:p>
          <a:p>
            <a:r>
              <a:rPr lang="cs-CZ" sz="2000" b="1" dirty="0" smtClean="0"/>
              <a:t>3</a:t>
            </a:r>
            <a:r>
              <a:rPr lang="cs-CZ" sz="2000" b="1" dirty="0"/>
              <a:t>. Imatrikulace:				</a:t>
            </a:r>
            <a:r>
              <a:rPr lang="cs-CZ" sz="2000" dirty="0" smtClean="0"/>
              <a:t>proběhne formálně podpisem imatrikulačního slibu v den zápisu do 					studia</a:t>
            </a:r>
            <a:endParaRPr lang="cs-CZ" sz="2000" dirty="0"/>
          </a:p>
          <a:p>
            <a:r>
              <a:rPr lang="cs-CZ" sz="2000" b="1" dirty="0" smtClean="0"/>
              <a:t>4</a:t>
            </a:r>
            <a:r>
              <a:rPr lang="cs-CZ" sz="2000" b="1" dirty="0"/>
              <a:t>. Harmonogram výuky na PF UP</a:t>
            </a:r>
            <a:endParaRPr lang="cs-CZ" sz="2000" dirty="0"/>
          </a:p>
          <a:p>
            <a:r>
              <a:rPr lang="cs-CZ" sz="2000" i="1" dirty="0"/>
              <a:t>Zimní semestr:				</a:t>
            </a:r>
            <a:r>
              <a:rPr lang="cs-CZ" sz="2000" dirty="0"/>
              <a:t>1. 9. </a:t>
            </a:r>
            <a:r>
              <a:rPr lang="cs-CZ" sz="2000" dirty="0" smtClean="0"/>
              <a:t>2020 </a:t>
            </a:r>
            <a:r>
              <a:rPr lang="cs-CZ" sz="2000" dirty="0"/>
              <a:t>– </a:t>
            </a:r>
            <a:r>
              <a:rPr lang="cs-CZ" sz="2000" dirty="0" smtClean="0"/>
              <a:t>14. </a:t>
            </a:r>
            <a:r>
              <a:rPr lang="cs-CZ" sz="2000" dirty="0"/>
              <a:t>2. </a:t>
            </a:r>
            <a:r>
              <a:rPr lang="cs-CZ" sz="2000" dirty="0" smtClean="0"/>
              <a:t>2021</a:t>
            </a:r>
            <a:endParaRPr lang="cs-CZ" sz="2000" dirty="0"/>
          </a:p>
          <a:p>
            <a:pPr lvl="0"/>
            <a:r>
              <a:rPr lang="cs-CZ" sz="2000" dirty="0"/>
              <a:t>výuka:					</a:t>
            </a:r>
            <a:r>
              <a:rPr lang="cs-CZ" sz="2000" dirty="0" smtClean="0"/>
              <a:t>21. </a:t>
            </a:r>
            <a:r>
              <a:rPr lang="cs-CZ" sz="2000" dirty="0"/>
              <a:t>9. </a:t>
            </a:r>
            <a:r>
              <a:rPr lang="cs-CZ" sz="2000" dirty="0" smtClean="0"/>
              <a:t>2020 </a:t>
            </a:r>
            <a:r>
              <a:rPr lang="cs-CZ" sz="2000" dirty="0"/>
              <a:t>– </a:t>
            </a:r>
            <a:r>
              <a:rPr lang="cs-CZ" sz="2000" dirty="0" smtClean="0"/>
              <a:t>18. </a:t>
            </a:r>
            <a:r>
              <a:rPr lang="cs-CZ" sz="2000" dirty="0"/>
              <a:t>12. </a:t>
            </a:r>
            <a:r>
              <a:rPr lang="cs-CZ" sz="2000" dirty="0" smtClean="0"/>
              <a:t>2020 </a:t>
            </a:r>
            <a:r>
              <a:rPr lang="cs-CZ" sz="2000" dirty="0"/>
              <a:t>(13 </a:t>
            </a:r>
            <a:r>
              <a:rPr lang="cs-CZ" sz="2000" dirty="0" smtClean="0"/>
              <a:t>výukových týdnů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zkouškové období:			</a:t>
            </a:r>
            <a:r>
              <a:rPr lang="cs-CZ" sz="2000" dirty="0" smtClean="0"/>
              <a:t>19. 12. 2020 </a:t>
            </a:r>
            <a:r>
              <a:rPr lang="cs-CZ" sz="2000" dirty="0"/>
              <a:t>– </a:t>
            </a:r>
            <a:r>
              <a:rPr lang="cs-CZ" sz="2000" dirty="0" smtClean="0"/>
              <a:t>14. </a:t>
            </a:r>
            <a:r>
              <a:rPr lang="cs-CZ" sz="2000" dirty="0"/>
              <a:t>2. </a:t>
            </a:r>
            <a:r>
              <a:rPr lang="cs-CZ" sz="2000" dirty="0" smtClean="0"/>
              <a:t>2021</a:t>
            </a:r>
            <a:endParaRPr lang="cs-CZ" sz="2000" dirty="0"/>
          </a:p>
          <a:p>
            <a:r>
              <a:rPr lang="cs-CZ" sz="2000" dirty="0"/>
              <a:t> </a:t>
            </a:r>
          </a:p>
          <a:p>
            <a:r>
              <a:rPr lang="cs-CZ" sz="2000" i="1" dirty="0"/>
              <a:t>Letní semestr:	</a:t>
            </a:r>
            <a:r>
              <a:rPr lang="cs-CZ" sz="2000" dirty="0"/>
              <a:t>			</a:t>
            </a:r>
            <a:r>
              <a:rPr lang="cs-CZ" sz="2000" dirty="0" smtClean="0"/>
              <a:t>15. </a:t>
            </a:r>
            <a:r>
              <a:rPr lang="cs-CZ" sz="2000" dirty="0"/>
              <a:t>2. </a:t>
            </a:r>
            <a:r>
              <a:rPr lang="cs-CZ" sz="2000" dirty="0" smtClean="0"/>
              <a:t>2021 </a:t>
            </a:r>
            <a:r>
              <a:rPr lang="cs-CZ" sz="2000" dirty="0"/>
              <a:t>– </a:t>
            </a:r>
            <a:r>
              <a:rPr lang="cs-CZ" sz="2000" dirty="0" smtClean="0"/>
              <a:t>31. 8. 2021</a:t>
            </a:r>
            <a:endParaRPr lang="cs-CZ" sz="2000" dirty="0"/>
          </a:p>
          <a:p>
            <a:pPr lvl="0"/>
            <a:r>
              <a:rPr lang="cs-CZ" sz="2000" dirty="0"/>
              <a:t>výuka:					</a:t>
            </a:r>
            <a:r>
              <a:rPr lang="cs-CZ" sz="2000" dirty="0" smtClean="0"/>
              <a:t>15. </a:t>
            </a:r>
            <a:r>
              <a:rPr lang="cs-CZ" sz="2000" dirty="0"/>
              <a:t>2. </a:t>
            </a:r>
            <a:r>
              <a:rPr lang="cs-CZ" sz="2000" dirty="0" smtClean="0"/>
              <a:t>2021 </a:t>
            </a:r>
            <a:r>
              <a:rPr lang="cs-CZ" sz="2000" dirty="0"/>
              <a:t>– </a:t>
            </a:r>
            <a:r>
              <a:rPr lang="cs-CZ" sz="2000" dirty="0" smtClean="0"/>
              <a:t>14. </a:t>
            </a:r>
            <a:r>
              <a:rPr lang="cs-CZ" sz="2000" dirty="0"/>
              <a:t>5. </a:t>
            </a:r>
            <a:r>
              <a:rPr lang="cs-CZ" sz="2000" dirty="0" smtClean="0"/>
              <a:t>2021 </a:t>
            </a:r>
            <a:r>
              <a:rPr lang="cs-CZ" sz="2000" dirty="0"/>
              <a:t>(13 </a:t>
            </a:r>
            <a:r>
              <a:rPr lang="cs-CZ" sz="2000" dirty="0" smtClean="0"/>
              <a:t>výukových týdnů</a:t>
            </a:r>
            <a:r>
              <a:rPr lang="cs-CZ" sz="2000" dirty="0"/>
              <a:t>)</a:t>
            </a:r>
          </a:p>
          <a:p>
            <a:pPr lvl="0"/>
            <a:r>
              <a:rPr lang="cs-CZ" sz="2000" dirty="0" smtClean="0"/>
              <a:t>Sportovní </a:t>
            </a:r>
            <a:r>
              <a:rPr lang="cs-CZ" sz="2000" dirty="0"/>
              <a:t>den UP:			</a:t>
            </a:r>
            <a:r>
              <a:rPr lang="cs-CZ" sz="2000" dirty="0" smtClean="0"/>
              <a:t>28. 9. 2020 </a:t>
            </a:r>
            <a:r>
              <a:rPr lang="cs-CZ" sz="2000" dirty="0"/>
              <a:t>a </a:t>
            </a:r>
            <a:r>
              <a:rPr lang="cs-CZ" sz="2000" dirty="0" smtClean="0"/>
              <a:t>12. 5. 2021</a:t>
            </a:r>
            <a:endParaRPr lang="cs-CZ" sz="2000" dirty="0"/>
          </a:p>
          <a:p>
            <a:pPr lvl="0"/>
            <a:r>
              <a:rPr lang="cs-CZ" sz="2000" dirty="0"/>
              <a:t>zkouškové období:			</a:t>
            </a:r>
            <a:r>
              <a:rPr lang="cs-CZ" sz="2000" dirty="0" smtClean="0"/>
              <a:t>15. </a:t>
            </a:r>
            <a:r>
              <a:rPr lang="cs-CZ" sz="2000" dirty="0"/>
              <a:t>5. </a:t>
            </a:r>
            <a:r>
              <a:rPr lang="cs-CZ" sz="2000" dirty="0" smtClean="0"/>
              <a:t>2021 </a:t>
            </a:r>
            <a:r>
              <a:rPr lang="cs-CZ" sz="2000" dirty="0"/>
              <a:t>– </a:t>
            </a:r>
            <a:r>
              <a:rPr lang="cs-CZ" sz="2000" dirty="0" smtClean="0"/>
              <a:t>6. </a:t>
            </a:r>
            <a:r>
              <a:rPr lang="cs-CZ" sz="2000" dirty="0"/>
              <a:t>9. </a:t>
            </a:r>
            <a:r>
              <a:rPr lang="cs-CZ" sz="2000" dirty="0" smtClean="0"/>
              <a:t>2021</a:t>
            </a:r>
            <a:endParaRPr lang="cs-CZ" sz="2000" dirty="0"/>
          </a:p>
          <a:p>
            <a:r>
              <a:rPr lang="cs-CZ" sz="2000" b="1" dirty="0" smtClean="0"/>
              <a:t>Mezní </a:t>
            </a:r>
            <a:r>
              <a:rPr lang="cs-CZ" sz="2000" b="1" dirty="0"/>
              <a:t>termín splnění studijních povinností za akademický rok </a:t>
            </a:r>
            <a:r>
              <a:rPr lang="cs-CZ" sz="2000" b="1" dirty="0" smtClean="0"/>
              <a:t>2020/2021:  </a:t>
            </a:r>
            <a:r>
              <a:rPr lang="cs-CZ" sz="2000" b="1" u="sng" dirty="0"/>
              <a:t>do </a:t>
            </a:r>
            <a:r>
              <a:rPr lang="cs-CZ" sz="2000" b="1" u="sng" dirty="0" smtClean="0"/>
              <a:t>6. </a:t>
            </a:r>
            <a:r>
              <a:rPr lang="cs-CZ" sz="2000" b="1" u="sng" dirty="0"/>
              <a:t>9. </a:t>
            </a:r>
            <a:r>
              <a:rPr lang="cs-CZ" sz="2000" b="1" u="sng" dirty="0" smtClean="0"/>
              <a:t>2021</a:t>
            </a:r>
            <a:endParaRPr lang="cs-CZ" sz="2000" dirty="0"/>
          </a:p>
          <a:p>
            <a:r>
              <a:rPr lang="cs-CZ" b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8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2872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kumimoji="0" lang="cs-CZ" altLang="cs-CZ" b="1" i="0" u="none" strike="noStrike" cap="none" normalizeH="0" baseline="0" dirty="0" smtClean="0">
              <a:ln>
                <a:noFill/>
              </a:ln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cs-CZ" alt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Důležité předpisy a formuláře pro studenty</a:t>
            </a:r>
          </a:p>
          <a:p>
            <a:pPr lvl="0"/>
            <a:endParaRPr lang="cs-CZ" altLang="cs-CZ" sz="2400" b="1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Studijní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a zkušební řád UP, </a:t>
            </a:r>
            <a:r>
              <a:rPr lang="cs-CZ" alt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Vnitřní předpis PF UP - PF-A-19/02, k provedení Studijního a zkušebního řádu UP, Disciplinární řád pro studenty UP, Směrnice děkanky S-7/2016 </a:t>
            </a:r>
            <a:r>
              <a:rPr lang="cs-CZ" sz="2400" dirty="0" smtClean="0"/>
              <a:t>o mimořádných stipendiích…, </a:t>
            </a:r>
            <a:r>
              <a:rPr lang="cs-CZ" alt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atd.</a:t>
            </a:r>
          </a:p>
          <a:p>
            <a:pPr lvl="0"/>
            <a:endParaRPr lang="cs-CZ" altLang="cs-CZ" sz="24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kumimoji="0" lang="cs-CZ" altLang="cs-CZ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Formuláře: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Žádost, Žádost o uznání předmětu, Potvrzení o studiu, Evidenční list…</a:t>
            </a:r>
          </a:p>
          <a:p>
            <a:endParaRPr lang="cs-CZ" altLang="cs-CZ" sz="24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cs-CZ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Odkaz: 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cs-CZ" altLang="cs-CZ" sz="2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://www.upol.cz/univerzita/uredni-deska/#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c2516</a:t>
            </a:r>
            <a:endParaRPr lang="cs-CZ" altLang="cs-CZ" sz="2400" dirty="0" smtClean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cs-CZ" sz="2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cs-CZ" altLang="cs-CZ" sz="2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://www.pf.upol.cz/o-fakulte/uredni-deska/#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c9406</a:t>
            </a:r>
            <a:endParaRPr lang="cs-CZ" altLang="cs-CZ" sz="2400" dirty="0" smtClean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cs-CZ" sz="24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cs-CZ" altLang="cs-CZ" sz="2400" dirty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://www.pf.upol.cz/studenti/studium/predpisy-a-formulare/#</a:t>
            </a:r>
            <a:r>
              <a:rPr lang="cs-CZ" altLang="cs-CZ" sz="2400" dirty="0" smtClean="0">
                <a:solidFill>
                  <a:srgbClr val="004B94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c6868</a:t>
            </a:r>
            <a:endParaRPr lang="cs-CZ" altLang="cs-CZ" sz="2400" dirty="0" smtClean="0">
              <a:solidFill>
                <a:srgbClr val="004B9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0" lang="cs-CZ" altLang="cs-CZ" sz="2400" b="0" i="0" strike="noStrike" cap="none" normalizeH="0" baseline="0" dirty="0" smtClean="0">
                <a:ln>
                  <a:noFill/>
                </a:ln>
                <a:solidFill>
                  <a:srgbClr val="004B94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rgbClr val="004B94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alt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Všechny informace o studijních záležitostech jsou umístěny na webu fakulty. /www.pf.upol.cz/</a:t>
            </a:r>
          </a:p>
          <a:p>
            <a:r>
              <a:rPr lang="cs-CZ" alt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Doporučujeme sledovat e-nástěnku – </a:t>
            </a:r>
            <a:r>
              <a:rPr lang="cs-CZ" alt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www.pf.upol.cz</a:t>
            </a:r>
            <a:r>
              <a:rPr lang="cs-CZ" alt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- odkaz - Studenti – Elektronická nástěnka</a:t>
            </a:r>
          </a:p>
          <a:p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rgbClr val="004B9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7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48640" y="1623424"/>
            <a:ext cx="1107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4691" y="781051"/>
            <a:ext cx="1158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Výdej </a:t>
            </a:r>
            <a:r>
              <a:rPr lang="cs-CZ" sz="2400" b="1" dirty="0" smtClean="0"/>
              <a:t>Identifikačních karet studentům </a:t>
            </a:r>
            <a:r>
              <a:rPr lang="cs-CZ" sz="2400" b="1" dirty="0"/>
              <a:t>prvních </a:t>
            </a:r>
            <a:r>
              <a:rPr lang="cs-CZ" sz="2400" b="1" dirty="0" smtClean="0"/>
              <a:t>ročníků</a:t>
            </a:r>
          </a:p>
          <a:p>
            <a:endParaRPr lang="cs-CZ" sz="2000" b="1" dirty="0"/>
          </a:p>
          <a:p>
            <a:endParaRPr lang="cs-CZ" sz="2000" dirty="0" smtClean="0"/>
          </a:p>
          <a:p>
            <a:r>
              <a:rPr lang="cs-CZ" sz="2400" b="1" dirty="0"/>
              <a:t>IDENTIFIKAČNÍ  KARTY</a:t>
            </a:r>
            <a:r>
              <a:rPr lang="cs-CZ" sz="2400" dirty="0"/>
              <a:t> (ISIC i standardní modrá karta UP) pro studenty </a:t>
            </a:r>
            <a:r>
              <a:rPr lang="cs-CZ" sz="2400" b="1" dirty="0"/>
              <a:t>prvních ročníků</a:t>
            </a:r>
            <a:r>
              <a:rPr lang="cs-CZ" sz="2400" dirty="0"/>
              <a:t> se budou </a:t>
            </a:r>
            <a:r>
              <a:rPr lang="cs-CZ" sz="2400" dirty="0" smtClean="0"/>
              <a:t>vydávat v</a:t>
            </a:r>
            <a:r>
              <a:rPr lang="cs-CZ" sz="2400" dirty="0"/>
              <a:t> budově Zbrojnice (Biskupské nám. </a:t>
            </a:r>
            <a:r>
              <a:rPr lang="cs-CZ" sz="2400" dirty="0" smtClean="0"/>
              <a:t>1) </a:t>
            </a:r>
            <a:r>
              <a:rPr lang="cs-CZ" sz="2400" b="1" dirty="0" smtClean="0"/>
              <a:t>od 21. </a:t>
            </a:r>
            <a:r>
              <a:rPr lang="cs-CZ" sz="2400" b="1" dirty="0"/>
              <a:t>9. </a:t>
            </a:r>
            <a:r>
              <a:rPr lang="cs-CZ" sz="2400" b="1" dirty="0" smtClean="0"/>
              <a:t>2020.</a:t>
            </a:r>
          </a:p>
          <a:p>
            <a:endParaRPr lang="cs-CZ" dirty="0" smtClean="0"/>
          </a:p>
          <a:p>
            <a:r>
              <a:rPr lang="cs-CZ" sz="2400" b="1" dirty="0" smtClean="0"/>
              <a:t>Každý </a:t>
            </a:r>
            <a:r>
              <a:rPr lang="cs-CZ" sz="2400" b="1" dirty="0"/>
              <a:t>student bude informován e-mailem </a:t>
            </a:r>
            <a:r>
              <a:rPr lang="cs-CZ" sz="2400" dirty="0"/>
              <a:t>o vytisknutí své karty a možnosti zarezervování si dne a hodiny, kdy si kartu vyzvedne.</a:t>
            </a:r>
          </a:p>
          <a:p>
            <a:endParaRPr lang="cs-CZ" sz="2400" dirty="0" smtClean="0"/>
          </a:p>
          <a:p>
            <a:r>
              <a:rPr lang="cs-CZ" sz="2400" dirty="0" smtClean="0"/>
              <a:t>Studentům </a:t>
            </a:r>
            <a:r>
              <a:rPr lang="cs-CZ" sz="2400" dirty="0"/>
              <a:t>prvních ročníků se tisknou karty </a:t>
            </a:r>
            <a:r>
              <a:rPr lang="cs-CZ" sz="2400" dirty="0" smtClean="0"/>
              <a:t>až po </a:t>
            </a:r>
            <a:r>
              <a:rPr lang="cs-CZ" sz="2400" dirty="0"/>
              <a:t>úhradě kauce, po odeslání Žádosti o vystavení IK a po zápisu do </a:t>
            </a:r>
            <a:r>
              <a:rPr lang="cs-CZ" sz="2400" dirty="0" smtClean="0"/>
              <a:t>1. ročníku.</a:t>
            </a:r>
          </a:p>
          <a:p>
            <a:endParaRPr lang="cs-CZ" sz="2400" dirty="0"/>
          </a:p>
          <a:p>
            <a:r>
              <a:rPr lang="cs-CZ" sz="2400" dirty="0"/>
              <a:t>Více info zde: </a:t>
            </a:r>
            <a:r>
              <a:rPr lang="cs-CZ" sz="2400" u="sng" dirty="0">
                <a:solidFill>
                  <a:srgbClr val="FF0000"/>
                </a:solidFill>
                <a:hlinkClick r:id="rId2"/>
              </a:rPr>
              <a:t>https://cvt.upol.cz/identifikacni-karty-ik/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988" y="365125"/>
            <a:ext cx="11287812" cy="1325563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Informace pro absolventy CŽV</a:t>
            </a:r>
            <a:endParaRPr lang="cs-CZ" sz="24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6300" y="1787525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Absolventi CŽV si mohou dle vnitřní normy děkanky PF UP č. PF-B-18/8 podat žádost o uznání předmětů splněných v programu Právo v CŽV a zařazení do druhého ročníku studia oboru Právo.</a:t>
            </a:r>
          </a:p>
          <a:p>
            <a:pPr marL="0" indent="0">
              <a:buNone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b="1" dirty="0" smtClean="0"/>
              <a:t>Žádost může být podána na jednom formuláři s nutností doložit Zápisový list A </a:t>
            </a:r>
          </a:p>
          <a:p>
            <a:pPr marL="0" indent="0"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z CŽV</a:t>
            </a:r>
          </a:p>
          <a:p>
            <a:pPr marL="0" indent="0">
              <a:buNone/>
            </a:pPr>
            <a:r>
              <a:rPr lang="cs-CZ" sz="2400" dirty="0" smtClean="0"/>
              <a:t>Formulář žádosti - viz odkaz</a:t>
            </a:r>
            <a:r>
              <a:rPr lang="cs-CZ" sz="2400" dirty="0"/>
              <a:t>: </a:t>
            </a:r>
            <a:r>
              <a:rPr lang="cs-CZ" sz="2400" dirty="0">
                <a:hlinkClick r:id="rId2"/>
              </a:rPr>
              <a:t>https://www.pf.upol.cz/studenti/studium/predpisy-a-formulare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4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167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   POTVRZENÍ O STUDIU</a:t>
            </a:r>
            <a:endParaRPr lang="cs-CZ" b="1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511"/>
              </p:ext>
            </p:extLst>
          </p:nvPr>
        </p:nvGraphicFramePr>
        <p:xfrm>
          <a:off x="2832100" y="1525032"/>
          <a:ext cx="6527800" cy="46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" name="Acrobat Document" r:id="rId3" imgW="3207960" imgH="2263320" progId="AcroExch.Document.11">
                  <p:embed/>
                </p:oleObj>
              </mc:Choice>
              <mc:Fallback>
                <p:oleObj name="Acrobat Document" r:id="rId3" imgW="3207960" imgH="226332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2100" y="1525032"/>
                        <a:ext cx="6527800" cy="460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52400" y="1398032"/>
            <a:ext cx="2604045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Studenty PF UP v Olomouci </a:t>
            </a:r>
          </a:p>
          <a:p>
            <a:r>
              <a:rPr lang="cs-CZ" b="1" dirty="0"/>
              <a:t>s</a:t>
            </a:r>
            <a:r>
              <a:rPr lang="cs-CZ" b="1" dirty="0" smtClean="0"/>
              <a:t>e stáváte </a:t>
            </a:r>
            <a:r>
              <a:rPr lang="cs-CZ" b="1" u="sng" dirty="0" smtClean="0"/>
              <a:t>dnem zápisu</a:t>
            </a:r>
            <a:r>
              <a:rPr lang="cs-CZ" b="1" dirty="0" smtClean="0"/>
              <a:t>.</a:t>
            </a:r>
          </a:p>
          <a:p>
            <a:endParaRPr lang="cs-CZ" b="1" dirty="0" smtClean="0"/>
          </a:p>
          <a:p>
            <a:r>
              <a:rPr lang="cs-CZ" dirty="0" smtClean="0"/>
              <a:t>Podmíněně přijatí studenti musí do 16.10.2020 doložit maturitní vysvědčení – v případě, že tak neučiní, </a:t>
            </a:r>
            <a:r>
              <a:rPr lang="cs-CZ" dirty="0"/>
              <a:t>pozbude po uplynutí této lhůty přijetí ke studiu a zápis do studia platnosti a účinnosti a takový student se považuje za osobu, která nebyla ke studiu zapsána.</a:t>
            </a:r>
          </a:p>
        </p:txBody>
      </p:sp>
      <p:pic>
        <p:nvPicPr>
          <p:cNvPr id="4301" name="Picture 2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04" y="343135"/>
            <a:ext cx="8215311" cy="623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61921" y="286115"/>
            <a:ext cx="6884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Univerzita Palackého v Olomouci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Právnická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Právo a právní věda  </a:t>
            </a:r>
            <a:r>
              <a:rPr lang="cs-CZ" sz="2000" b="1" dirty="0" smtClean="0">
                <a:solidFill>
                  <a:srgbClr val="FF0000"/>
                </a:solidFill>
              </a:rPr>
              <a:t>nebo</a:t>
            </a:r>
            <a:r>
              <a:rPr lang="cs-CZ" b="1" dirty="0" smtClean="0">
                <a:solidFill>
                  <a:srgbClr val="7030A0"/>
                </a:solidFill>
              </a:rPr>
              <a:t>  Právo ve veřejné správě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08285" y="1152350"/>
            <a:ext cx="524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                                   - nehodící se škrtněte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64963" y="2388094"/>
            <a:ext cx="507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solidFill>
                <a:srgbClr val="7030A0"/>
              </a:solidFill>
            </a:endParaRPr>
          </a:p>
          <a:p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79018" y="3331729"/>
            <a:ext cx="665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          </a:t>
            </a:r>
            <a:r>
              <a:rPr lang="cs-CZ" sz="2400" b="1" dirty="0" smtClean="0">
                <a:solidFill>
                  <a:srgbClr val="FF0000"/>
                </a:solidFill>
              </a:rPr>
              <a:t>2020  </a:t>
            </a:r>
            <a:r>
              <a:rPr lang="cs-CZ" sz="2400" b="1" smtClean="0">
                <a:solidFill>
                  <a:srgbClr val="FF0000"/>
                </a:solidFill>
              </a:rPr>
              <a:t>2021 </a:t>
            </a:r>
            <a:r>
              <a:rPr lang="cs-CZ" b="1" smtClean="0">
                <a:solidFill>
                  <a:srgbClr val="FF0000"/>
                </a:solidFill>
              </a:rPr>
              <a:t>                    </a:t>
            </a:r>
            <a:r>
              <a:rPr lang="cs-CZ" sz="2400" b="1" smtClean="0">
                <a:solidFill>
                  <a:srgbClr val="FF0000"/>
                </a:solidFill>
              </a:rPr>
              <a:t>den zápisu         31</a:t>
            </a:r>
            <a:r>
              <a:rPr lang="cs-CZ" sz="2400" b="1" dirty="0" smtClean="0">
                <a:solidFill>
                  <a:srgbClr val="FF0000"/>
                </a:solidFill>
              </a:rPr>
              <a:t>. 8. 2021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              </a:t>
            </a:r>
            <a:r>
              <a:rPr lang="cs-CZ" sz="2400" b="1" dirty="0" smtClean="0">
                <a:solidFill>
                  <a:srgbClr val="FF0000"/>
                </a:solidFill>
              </a:rPr>
              <a:t>1.</a:t>
            </a:r>
            <a:r>
              <a:rPr lang="cs-CZ" b="1" dirty="0" smtClean="0">
                <a:solidFill>
                  <a:srgbClr val="FF0000"/>
                </a:solidFill>
              </a:rPr>
              <a:t>                                                   ________________________          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121020" y="5263359"/>
            <a:ext cx="782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Olomouci		11. </a:t>
            </a:r>
            <a:r>
              <a:rPr lang="cs-CZ" sz="2000" b="1" dirty="0">
                <a:solidFill>
                  <a:srgbClr val="7030A0"/>
                </a:solidFill>
              </a:rPr>
              <a:t>9</a:t>
            </a:r>
            <a:r>
              <a:rPr lang="cs-CZ" sz="2000" b="1" dirty="0" smtClean="0">
                <a:solidFill>
                  <a:srgbClr val="7030A0"/>
                </a:solidFill>
              </a:rPr>
              <a:t>. 2020       </a:t>
            </a:r>
            <a:r>
              <a:rPr lang="cs-CZ" b="1" dirty="0" smtClean="0">
                <a:solidFill>
                  <a:srgbClr val="7030A0"/>
                </a:solidFill>
              </a:rPr>
              <a:t>            </a:t>
            </a:r>
            <a:r>
              <a:rPr lang="cs-CZ" b="1" dirty="0" smtClean="0">
                <a:solidFill>
                  <a:srgbClr val="FF0000"/>
                </a:solidFill>
              </a:rPr>
              <a:t>podepisuje referentka SO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071" y="1105316"/>
            <a:ext cx="7288794" cy="20524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cs-CZ" sz="2400" b="1" dirty="0" smtClean="0">
                <a:latin typeface="+mn-lt"/>
              </a:rPr>
              <a:t>K zápisu si připravte:</a:t>
            </a:r>
            <a:endParaRPr lang="cs-CZ" sz="24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8887" y="1825625"/>
            <a:ext cx="11371153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Občanský průkaz</a:t>
            </a:r>
          </a:p>
          <a:p>
            <a:r>
              <a:rPr lang="cs-CZ" sz="2400" dirty="0" smtClean="0"/>
              <a:t>Souhlas se změnou názvu studijního programu (pouze </a:t>
            </a:r>
            <a:r>
              <a:rPr lang="cs-CZ" sz="2400" smtClean="0"/>
              <a:t>magisterský program)</a:t>
            </a:r>
            <a:endParaRPr lang="cs-CZ" sz="2400" dirty="0" smtClean="0"/>
          </a:p>
          <a:p>
            <a:r>
              <a:rPr lang="cs-CZ" sz="2400" dirty="0" smtClean="0"/>
              <a:t>Čestné prohlášení o neexistenci příznaků virového onemocnění</a:t>
            </a:r>
          </a:p>
          <a:p>
            <a:r>
              <a:rPr lang="cs-CZ" sz="2400" dirty="0"/>
              <a:t>Fotografie /na zadní straně podepsaná/</a:t>
            </a:r>
          </a:p>
          <a:p>
            <a:r>
              <a:rPr lang="cs-CZ" sz="2400" dirty="0" smtClean="0"/>
              <a:t>Evidenční list /vyplněný a podepsaný/</a:t>
            </a:r>
          </a:p>
          <a:p>
            <a:r>
              <a:rPr lang="cs-CZ" sz="2400" dirty="0"/>
              <a:t>Imatrikulační slib – podepsaný /Imatrikulace proběhne formálně podpisem imatrikulačního slibu v den zápisu do studia/</a:t>
            </a:r>
          </a:p>
          <a:p>
            <a:r>
              <a:rPr lang="cs-CZ" sz="2400" dirty="0" smtClean="0"/>
              <a:t>Záznam o seznámení studentů s bezpečností a ochranou zdraví - podepsaný</a:t>
            </a:r>
          </a:p>
          <a:p>
            <a:r>
              <a:rPr lang="cs-CZ" sz="2400" dirty="0" smtClean="0"/>
              <a:t>Souhlas se zpracováním osobních údajů – podepsaný</a:t>
            </a:r>
          </a:p>
          <a:p>
            <a:r>
              <a:rPr lang="cs-CZ" sz="2400" dirty="0" smtClean="0"/>
              <a:t>Poučení o zpracování osobních údajů studenta  - podepsané</a:t>
            </a:r>
          </a:p>
          <a:p>
            <a:r>
              <a:rPr lang="cs-CZ" sz="2400" dirty="0"/>
              <a:t>Potvrzení o studiu – vyplněné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05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37706" y="829975"/>
            <a:ext cx="531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1999" y="3091008"/>
            <a:ext cx="304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-2" y="65758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5794" y="506662"/>
            <a:ext cx="11974285" cy="59550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cs-CZ" sz="24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STUDIJNÍ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ODDĚLENÍ – budova A, 1. poschodí</a:t>
            </a:r>
            <a:b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Studijní referentky:</a:t>
            </a: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Bc</a:t>
            </a: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. Lenka Sedláková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1. ročník magisterského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programu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Právo;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bakalářské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a navazující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magisterské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studium; </a:t>
            </a:r>
          </a:p>
          <a:p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fakultní rozvrhář, tel.: 585 637 511, </a:t>
            </a:r>
            <a:endParaRPr lang="cs-CZ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lenka.sedlakova@upol.cz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Úřední hodiny: 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pondělí, středa:    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8,00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- 11,30 hod.</a:t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	          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úterý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:                    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13,00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- 15,00 hod. </a:t>
            </a:r>
          </a:p>
          <a:p>
            <a:endParaRPr lang="cs-CZ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Šárka Jelínková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2. - 5. ročník magisterského studia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oboru/programu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Právo,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tel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.: 585 637 706, </a:t>
            </a:r>
            <a:endParaRPr lang="cs-CZ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sarka.jelinkova@upol.cz</a:t>
            </a: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>
                <a:ea typeface="Tahoma" panose="020B0604030504040204" pitchFamily="34" charset="0"/>
                <a:cs typeface="Tahoma" panose="020B0604030504040204" pitchFamily="34" charset="0"/>
              </a:rPr>
              <a:t>Úřední hodiny: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pondělí, středa, čtvrtek: 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8,00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- 11,30 hod.</a:t>
            </a:r>
          </a:p>
          <a:p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	         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  úterý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:                   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13,00 </a:t>
            </a:r>
            <a:r>
              <a:rPr lang="cs-CZ" sz="2000" dirty="0">
                <a:ea typeface="Tahoma" panose="020B0604030504040204" pitchFamily="34" charset="0"/>
                <a:cs typeface="Tahoma" panose="020B0604030504040204" pitchFamily="34" charset="0"/>
              </a:rPr>
              <a:t>- 15,00 hod.</a:t>
            </a:r>
          </a:p>
          <a:p>
            <a:endParaRPr lang="cs-CZ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Bc. Vladěna Břeňová, DiS.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– vedoucí studijního odd.</a:t>
            </a:r>
            <a:b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správa a zajištění agendy související se studiem na fakultě; stipendia, databáze STAG; přijímací řízení; </a:t>
            </a:r>
          </a:p>
          <a:p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tel.: 585 637 510</a:t>
            </a:r>
            <a:b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vladena.brenova@upol.cz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studijni.pf@upol.cz</a:t>
            </a:r>
            <a: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PROSÍME </a:t>
            </a:r>
            <a:r>
              <a:rPr 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O DODRŽOVÁNÍ ÚŘEDNÍCH </a:t>
            </a:r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HODIN</a:t>
            </a:r>
            <a:endParaRPr lang="cs-CZ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0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578100"/>
            <a:ext cx="1206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ORGANIZACE STUDIA NA PRÁVNICKÉ FAKULTĚ UP</a:t>
            </a:r>
          </a:p>
          <a:p>
            <a:pPr algn="ctr"/>
            <a:r>
              <a:rPr lang="cs-CZ" dirty="0" smtClean="0"/>
              <a:t>Odkaz: </a:t>
            </a:r>
            <a:r>
              <a:rPr lang="cs-CZ" dirty="0">
                <a:hlinkClick r:id="rId2"/>
              </a:rPr>
              <a:t>https://www.pf.upol.cz/studenti/studium/organizace-studia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0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1224" y="431800"/>
            <a:ext cx="18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0" y="3969623"/>
            <a:ext cx="120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b="0" i="0" dirty="0">
              <a:effectLst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9236" y="801132"/>
            <a:ext cx="116512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i="0" dirty="0" smtClean="0">
                <a:effectLst/>
              </a:rPr>
              <a:t>Kreditový systém</a:t>
            </a:r>
          </a:p>
          <a:p>
            <a:pPr algn="just"/>
            <a:r>
              <a:rPr lang="cs-CZ" sz="2400" b="0" i="0" u="sng" dirty="0" smtClean="0">
                <a:effectLst/>
              </a:rPr>
              <a:t>Kredity se získávají za absolvování předmětu</a:t>
            </a:r>
            <a:r>
              <a:rPr lang="cs-CZ" sz="2400" b="0" i="0" dirty="0" smtClean="0">
                <a:effectLst/>
              </a:rPr>
              <a:t>, tj. ukončením předmětu stanoveným způsobem /</a:t>
            </a:r>
            <a:r>
              <a:rPr lang="cs-CZ" sz="2400" b="0" i="0" dirty="0" err="1" smtClean="0">
                <a:effectLst/>
              </a:rPr>
              <a:t>Ko</a:t>
            </a:r>
            <a:r>
              <a:rPr lang="cs-CZ" sz="2400" b="0" i="0" dirty="0" smtClean="0">
                <a:effectLst/>
              </a:rPr>
              <a:t>, </a:t>
            </a:r>
            <a:r>
              <a:rPr lang="cs-CZ" sz="2400" b="0" i="0" dirty="0" err="1" smtClean="0">
                <a:effectLst/>
              </a:rPr>
              <a:t>Zp</a:t>
            </a:r>
            <a:r>
              <a:rPr lang="cs-CZ" sz="2400" b="0" i="0" dirty="0" smtClean="0">
                <a:effectLst/>
              </a:rPr>
              <a:t>, </a:t>
            </a:r>
            <a:r>
              <a:rPr lang="cs-CZ" sz="2400" b="0" i="0" dirty="0" err="1" smtClean="0">
                <a:effectLst/>
              </a:rPr>
              <a:t>Zk</a:t>
            </a:r>
            <a:r>
              <a:rPr lang="cs-CZ" sz="2400" b="0" i="0" dirty="0" smtClean="0">
                <a:effectLst/>
              </a:rPr>
              <a:t>,/ daným studijním plánem pro příslušný akademický rok. </a:t>
            </a:r>
          </a:p>
          <a:p>
            <a:pPr algn="just"/>
            <a:endParaRPr lang="cs-CZ" sz="2400" b="1" i="0" u="sng" dirty="0" smtClean="0">
              <a:solidFill>
                <a:srgbClr val="7030A0"/>
              </a:solidFill>
              <a:effectLst/>
            </a:endParaRPr>
          </a:p>
          <a:p>
            <a:pPr algn="just"/>
            <a:r>
              <a:rPr lang="cs-CZ" sz="2400" b="1" i="0" u="sng" dirty="0" smtClean="0">
                <a:solidFill>
                  <a:srgbClr val="7030A0"/>
                </a:solidFill>
                <a:effectLst/>
              </a:rPr>
              <a:t>V pětiletém magisterském studiu je nutno získat 300 kreditů, </a:t>
            </a:r>
          </a:p>
          <a:p>
            <a:pPr algn="just"/>
            <a:r>
              <a:rPr lang="cs-CZ" sz="2400" b="1" i="0" u="sng" dirty="0" smtClean="0">
                <a:solidFill>
                  <a:srgbClr val="7030A0"/>
                </a:solidFill>
                <a:effectLst/>
              </a:rPr>
              <a:t>v bakalářském studiu 180 kreditů </a:t>
            </a:r>
          </a:p>
          <a:p>
            <a:pPr algn="just"/>
            <a:r>
              <a:rPr lang="cs-CZ" sz="2400" b="1" i="0" u="sng" dirty="0" smtClean="0">
                <a:solidFill>
                  <a:srgbClr val="7030A0"/>
                </a:solidFill>
                <a:effectLst/>
              </a:rPr>
              <a:t>a v navazujícím magisterském studiu 120 kreditů</a:t>
            </a:r>
            <a:r>
              <a:rPr lang="cs-CZ" sz="2400" b="1" i="0" dirty="0" smtClean="0">
                <a:solidFill>
                  <a:srgbClr val="7030A0"/>
                </a:solidFill>
                <a:effectLst/>
              </a:rPr>
              <a:t>.</a:t>
            </a:r>
          </a:p>
          <a:p>
            <a:pPr algn="just"/>
            <a:endParaRPr lang="cs-CZ" sz="2400" b="1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 postup do vyššího ročníku:</a:t>
            </a:r>
          </a:p>
          <a:p>
            <a:pPr algn="just"/>
            <a:r>
              <a:rPr 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student 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povinen získat </a:t>
            </a:r>
            <a:r>
              <a:rPr 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 každém akademickém roce 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svého studia </a:t>
            </a:r>
            <a:r>
              <a:rPr 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alespoň 40 kreditů </a:t>
            </a:r>
            <a:r>
              <a:rPr lang="cs-CZ" sz="2400" dirty="0">
                <a:ea typeface="Tahoma" panose="020B0604030504040204" pitchFamily="34" charset="0"/>
                <a:cs typeface="Tahoma" panose="020B0604030504040204" pitchFamily="34" charset="0"/>
              </a:rPr>
              <a:t>(za předměty typu A + B + C celkem) </a:t>
            </a:r>
            <a:r>
              <a:rPr 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 nutností absolvovat podruhé zapsaný předmět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anebo takový počet kreditů, aby jejich součet s počtem kreditů získaných v předchozím akademickém roce dosahovat alespoň 80 rovněž s nutností absolvovat podruhé zapsaný </a:t>
            </a:r>
            <a:r>
              <a:rPr lang="cs-CZ" sz="20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předmět. </a:t>
            </a:r>
          </a:p>
          <a:p>
            <a:pPr algn="just"/>
            <a:endParaRPr lang="cs-CZ" b="0" i="0" dirty="0" smtClean="0">
              <a:effectLst/>
            </a:endParaRPr>
          </a:p>
          <a:p>
            <a:pPr algn="just"/>
            <a:endParaRPr lang="cs-CZ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37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9075" y="838199"/>
            <a:ext cx="1825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7030A0"/>
                </a:solidFill>
              </a:rPr>
              <a:t>Předměty dělíme na: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-Povinné /A/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-Povinně volitelné /B/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-Volitelné /C/</a:t>
            </a:r>
            <a:endParaRPr lang="cs-CZ" sz="1400" b="1" dirty="0">
              <a:solidFill>
                <a:srgbClr val="7030A0"/>
              </a:solidFill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76225" y="3429001"/>
            <a:ext cx="2296081" cy="1143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NEZAPOMENOUT ZAPSAT JAZYK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-14009" y="5248274"/>
            <a:ext cx="3242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7030A0"/>
                </a:solidFill>
              </a:rPr>
              <a:t>Povinně volitelné předměty-</a:t>
            </a:r>
            <a:r>
              <a:rPr lang="cs-CZ" sz="1400" b="1" dirty="0">
                <a:solidFill>
                  <a:srgbClr val="7030A0"/>
                </a:solidFill>
              </a:rPr>
              <a:t> </a:t>
            </a:r>
            <a:r>
              <a:rPr lang="cs-CZ" sz="1400" b="1" dirty="0" smtClean="0">
                <a:solidFill>
                  <a:srgbClr val="7030A0"/>
                </a:solidFill>
              </a:rPr>
              <a:t>skupina 1</a:t>
            </a:r>
          </a:p>
          <a:p>
            <a:r>
              <a:rPr lang="cs-CZ" sz="1400" b="1" dirty="0" smtClean="0">
                <a:solidFill>
                  <a:srgbClr val="7030A0"/>
                </a:solidFill>
              </a:rPr>
              <a:t>Povinná </a:t>
            </a:r>
            <a:r>
              <a:rPr lang="cs-CZ" sz="1400" b="1" dirty="0">
                <a:solidFill>
                  <a:srgbClr val="7030A0"/>
                </a:solidFill>
              </a:rPr>
              <a:t>volba jednoho předmětu </a:t>
            </a:r>
            <a:endParaRPr lang="cs-CZ" sz="1400" b="1" dirty="0" smtClean="0">
              <a:solidFill>
                <a:srgbClr val="7030A0"/>
              </a:solidFill>
            </a:endParaRPr>
          </a:p>
          <a:p>
            <a:r>
              <a:rPr lang="cs-CZ" sz="1400" b="1" dirty="0" smtClean="0">
                <a:solidFill>
                  <a:srgbClr val="7030A0"/>
                </a:solidFill>
              </a:rPr>
              <a:t>v </a:t>
            </a:r>
            <a:r>
              <a:rPr lang="cs-CZ" sz="1400" b="1" dirty="0">
                <a:solidFill>
                  <a:srgbClr val="7030A0"/>
                </a:solidFill>
              </a:rPr>
              <a:t>průběhu </a:t>
            </a:r>
            <a:r>
              <a:rPr lang="cs-CZ" sz="1400" b="1" dirty="0" smtClean="0">
                <a:solidFill>
                  <a:srgbClr val="7030A0"/>
                </a:solidFill>
              </a:rPr>
              <a:t>studia!</a:t>
            </a:r>
            <a:endParaRPr lang="cs-CZ" sz="1400" b="1" dirty="0">
              <a:solidFill>
                <a:srgbClr val="7030A0"/>
              </a:solidFill>
            </a:endParaRPr>
          </a:p>
        </p:txBody>
      </p:sp>
      <p:pic>
        <p:nvPicPr>
          <p:cNvPr id="11" name="Obráze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82" y="110836"/>
            <a:ext cx="8562108" cy="341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81" y="3528291"/>
            <a:ext cx="8626763" cy="15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82" y="5093277"/>
            <a:ext cx="8562108" cy="78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81" y="5878368"/>
            <a:ext cx="8562109" cy="8457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Přímá spojnice 6"/>
          <p:cNvCxnSpPr/>
          <p:nvPr/>
        </p:nvCxnSpPr>
        <p:spPr>
          <a:xfrm>
            <a:off x="10289309" y="5248274"/>
            <a:ext cx="1533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0289309" y="5248274"/>
            <a:ext cx="152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549399"/>
            <a:ext cx="1219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600" b="1" dirty="0" smtClean="0"/>
          </a:p>
          <a:p>
            <a:pPr algn="ctr"/>
            <a:r>
              <a:rPr lang="cs-CZ" sz="3600" b="1" dirty="0" smtClean="0"/>
              <a:t>STUDIJNÍ PLÁNY</a:t>
            </a:r>
          </a:p>
          <a:p>
            <a:pPr algn="ctr"/>
            <a:r>
              <a:rPr lang="cs-CZ" dirty="0" smtClean="0"/>
              <a:t>Odkaz: </a:t>
            </a:r>
            <a:r>
              <a:rPr lang="cs-CZ" dirty="0">
                <a:hlinkClick r:id="rId2"/>
              </a:rPr>
              <a:t>https://www.pf.upol.cz/studenti/studium/studijni-plany-a-rozvrhy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3600" b="1" dirty="0" smtClean="0"/>
              <a:t>OBSAHOVÁ NÁPLŇ PŘEDMĚTŮ</a:t>
            </a:r>
          </a:p>
          <a:p>
            <a:pPr algn="ctr"/>
            <a:r>
              <a:rPr lang="cs-CZ" dirty="0" smtClean="0"/>
              <a:t>Odkaz: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stag.upol.cz/portal/studium/prohlizeni.html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" y="855830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/>
              <a:t>Informace k systému </a:t>
            </a:r>
            <a:r>
              <a:rPr lang="cs-CZ" sz="2400" b="1" dirty="0" smtClean="0"/>
              <a:t>STAG</a:t>
            </a:r>
          </a:p>
          <a:p>
            <a:pPr algn="just"/>
            <a:r>
              <a:rPr lang="cs-CZ" sz="2400" dirty="0" smtClean="0"/>
              <a:t>Veškerá </a:t>
            </a:r>
            <a:r>
              <a:rPr lang="cs-CZ" sz="2400" dirty="0"/>
              <a:t>studijní agenda je vedena elektronickým systémem </a:t>
            </a:r>
            <a:r>
              <a:rPr lang="cs-CZ" sz="2400" b="1" dirty="0"/>
              <a:t>STAG</a:t>
            </a:r>
            <a:r>
              <a:rPr lang="cs-CZ" sz="2400" dirty="0"/>
              <a:t> ( Studijní agenda). </a:t>
            </a:r>
            <a:endParaRPr lang="cs-CZ" sz="2400" dirty="0" smtClean="0"/>
          </a:p>
          <a:p>
            <a:pPr algn="just"/>
            <a:r>
              <a:rPr lang="cs-CZ" sz="2400" dirty="0" smtClean="0"/>
              <a:t>Prostřednictvím </a:t>
            </a:r>
            <a:r>
              <a:rPr lang="cs-CZ" sz="2400" dirty="0"/>
              <a:t>systému STAG probíhá mj. </a:t>
            </a:r>
            <a:endParaRPr lang="cs-CZ" sz="2400" dirty="0" smtClean="0"/>
          </a:p>
          <a:p>
            <a:pPr algn="just"/>
            <a:r>
              <a:rPr lang="cs-CZ" sz="2400" b="1" dirty="0" smtClean="0">
                <a:solidFill>
                  <a:srgbClr val="7030A0"/>
                </a:solidFill>
              </a:rPr>
              <a:t>- ZÁPIS NA PŘEDMĚTY </a:t>
            </a:r>
            <a:r>
              <a:rPr lang="cs-CZ" sz="2400" b="1" dirty="0" smtClean="0"/>
              <a:t>/tj. přihlašování na rozvrhové akce/</a:t>
            </a:r>
          </a:p>
          <a:p>
            <a:pPr algn="just"/>
            <a:r>
              <a:rPr lang="cs-CZ" sz="2400" b="1" dirty="0" smtClean="0">
                <a:solidFill>
                  <a:srgbClr val="7030A0"/>
                </a:solidFill>
              </a:rPr>
              <a:t>- ZAPISOVÁNÍ KE SPLNĚNÍ STUDIJNÍCH POVINNOSTÍ</a:t>
            </a:r>
            <a:endParaRPr lang="cs-CZ" sz="2400" b="1" dirty="0">
              <a:solidFill>
                <a:srgbClr val="7030A0"/>
              </a:solidFill>
            </a:endParaRPr>
          </a:p>
          <a:p>
            <a:pPr algn="just"/>
            <a:endParaRPr lang="cs-CZ" sz="2400" dirty="0" smtClean="0"/>
          </a:p>
          <a:p>
            <a:r>
              <a:rPr lang="cs-CZ" sz="2400" b="1" dirty="0" smtClean="0"/>
              <a:t>Po zápisu ke studiu je studentovi přiděleno osobní číslo,</a:t>
            </a:r>
          </a:p>
          <a:p>
            <a:r>
              <a:rPr lang="cs-CZ" sz="2400" b="1" u="sng" dirty="0" smtClean="0"/>
              <a:t>Přístup do systému STAG vyžaduje zadání Uživatelského jména a hesla. </a:t>
            </a:r>
          </a:p>
          <a:p>
            <a:r>
              <a:rPr lang="cs-CZ" sz="2400" dirty="0" smtClean="0"/>
              <a:t>Přihlašovací jméno </a:t>
            </a:r>
            <a:r>
              <a:rPr lang="cs-CZ" sz="2400" dirty="0"/>
              <a:t>do portálu nyní přijatí uchazeči naleznou v elektronické přihlášce ke studiu (prihlaska.upol.cz), </a:t>
            </a:r>
            <a:r>
              <a:rPr lang="cs-CZ" sz="2400" dirty="0" smtClean="0"/>
              <a:t>v</a:t>
            </a:r>
            <a:r>
              <a:rPr lang="cs-CZ" sz="2400" dirty="0"/>
              <a:t> sekci Osobní údaje.  </a:t>
            </a:r>
            <a:r>
              <a:rPr lang="cs-CZ" sz="2400" dirty="0" smtClean="0"/>
              <a:t>/</a:t>
            </a:r>
            <a:r>
              <a:rPr lang="cs-CZ" sz="2400" b="1" dirty="0" smtClean="0"/>
              <a:t>2-3 dny po zápisu do studia</a:t>
            </a:r>
            <a:r>
              <a:rPr lang="cs-CZ" sz="2400" dirty="0" smtClean="0"/>
              <a:t>/.</a:t>
            </a:r>
          </a:p>
          <a:p>
            <a:r>
              <a:rPr lang="cs-CZ" sz="2400" dirty="0" smtClean="0"/>
              <a:t>- Návod</a:t>
            </a:r>
            <a:r>
              <a:rPr lang="cs-CZ" sz="2400" dirty="0"/>
              <a:t>, jak se přihlásit do univerzitních informačních systémů (STAG, menza, </a:t>
            </a:r>
            <a:r>
              <a:rPr lang="cs-CZ" sz="2400" dirty="0" smtClean="0"/>
              <a:t>e-mail): </a:t>
            </a:r>
            <a:r>
              <a:rPr lang="cs-CZ" sz="2400" u="sng" dirty="0" smtClean="0">
                <a:hlinkClick r:id="rId2"/>
              </a:rPr>
              <a:t>https</a:t>
            </a:r>
            <a:r>
              <a:rPr lang="cs-CZ" sz="2400" u="sng" dirty="0">
                <a:hlinkClick r:id="rId2"/>
              </a:rPr>
              <a:t>://wiki.upol.cz/upwiki/Nastaveni_hesla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/>
              <a:t>Své heslo pro přístup do systému STAG nikomu nesdělujte, tím nejspolehlivěji předejdete tomu, že vás někdo jiný např. odepíše z termínu zkoušky či z některého předmětu v rozvrhu</a:t>
            </a:r>
            <a:r>
              <a:rPr lang="cs-CZ" sz="2400" b="1" dirty="0" smtClean="0"/>
              <a:t>!</a:t>
            </a:r>
            <a:r>
              <a:rPr lang="cs-CZ" sz="2400" b="1" dirty="0" smtClean="0">
                <a:solidFill>
                  <a:srgbClr val="7030A0"/>
                </a:solidFill>
              </a:rPr>
              <a:t>   </a:t>
            </a: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21636"/>
            <a:ext cx="12192000" cy="57791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4400" b="1" dirty="0"/>
              <a:t>Zápis na předměty v systému STAG: /ROZVRH/</a:t>
            </a:r>
          </a:p>
          <a:p>
            <a:pPr marL="0" indent="0">
              <a:buNone/>
            </a:pPr>
            <a:r>
              <a:rPr lang="cs-CZ" sz="4400" dirty="0"/>
              <a:t>Ve vyhlášených termínech - zvlášť pro zimní a letní semestr - si studenti zapisují do systému </a:t>
            </a:r>
            <a:r>
              <a:rPr lang="cs-CZ" sz="4400" dirty="0" smtClean="0"/>
              <a:t>STAG: </a:t>
            </a:r>
          </a:p>
          <a:p>
            <a:pPr marL="0" indent="0">
              <a:buNone/>
            </a:pPr>
            <a:r>
              <a:rPr lang="cs-CZ" sz="4400" dirty="0" smtClean="0"/>
              <a:t>povinné=A</a:t>
            </a:r>
            <a:r>
              <a:rPr lang="cs-CZ" sz="4400" dirty="0"/>
              <a:t>, </a:t>
            </a:r>
            <a:r>
              <a:rPr lang="cs-CZ" sz="4400" dirty="0" smtClean="0"/>
              <a:t>povinně </a:t>
            </a:r>
            <a:r>
              <a:rPr lang="cs-CZ" sz="4400" dirty="0"/>
              <a:t>volitelné=B, </a:t>
            </a:r>
            <a:r>
              <a:rPr lang="cs-CZ" sz="4400" dirty="0" smtClean="0"/>
              <a:t>příp. volitelné předměty=C. </a:t>
            </a:r>
            <a:endParaRPr lang="cs-CZ" sz="4400" dirty="0"/>
          </a:p>
          <a:p>
            <a:pPr marL="0" indent="0">
              <a:buNone/>
            </a:pPr>
            <a:endParaRPr lang="cs-CZ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400" dirty="0" smtClean="0">
                <a:solidFill>
                  <a:srgbClr val="7030A0"/>
                </a:solidFill>
              </a:rPr>
              <a:t>Harmonogram </a:t>
            </a:r>
            <a:r>
              <a:rPr lang="cs-CZ" sz="4400" dirty="0">
                <a:solidFill>
                  <a:srgbClr val="7030A0"/>
                </a:solidFill>
              </a:rPr>
              <a:t>zápisu předmětů do systému STAG na zimní semestr akademického roku 2020/2021 </a:t>
            </a:r>
            <a:r>
              <a:rPr lang="cs-CZ" sz="4400" dirty="0" smtClean="0">
                <a:solidFill>
                  <a:srgbClr val="7030A0"/>
                </a:solidFill>
              </a:rPr>
              <a:t>- 1</a:t>
            </a:r>
            <a:r>
              <a:rPr lang="cs-CZ" sz="4400" dirty="0">
                <a:solidFill>
                  <a:srgbClr val="7030A0"/>
                </a:solidFill>
              </a:rPr>
              <a:t>. ročník:  </a:t>
            </a:r>
            <a:r>
              <a:rPr lang="cs-CZ" sz="4400" b="1" dirty="0">
                <a:solidFill>
                  <a:srgbClr val="7030A0"/>
                </a:solidFill>
              </a:rPr>
              <a:t>od</a:t>
            </a:r>
            <a:r>
              <a:rPr lang="cs-CZ" sz="4400" dirty="0">
                <a:solidFill>
                  <a:srgbClr val="7030A0"/>
                </a:solidFill>
              </a:rPr>
              <a:t> </a:t>
            </a:r>
            <a:r>
              <a:rPr lang="cs-CZ" sz="4400" b="1" dirty="0" smtClean="0">
                <a:solidFill>
                  <a:srgbClr val="7030A0"/>
                </a:solidFill>
              </a:rPr>
              <a:t>9. </a:t>
            </a:r>
            <a:r>
              <a:rPr lang="cs-CZ" sz="4400" b="1" dirty="0">
                <a:solidFill>
                  <a:srgbClr val="7030A0"/>
                </a:solidFill>
              </a:rPr>
              <a:t>9. </a:t>
            </a:r>
            <a:r>
              <a:rPr lang="cs-CZ" sz="4400" b="1" dirty="0" smtClean="0">
                <a:solidFill>
                  <a:srgbClr val="7030A0"/>
                </a:solidFill>
              </a:rPr>
              <a:t>2020 </a:t>
            </a:r>
            <a:r>
              <a:rPr lang="cs-CZ" sz="4400" b="1" dirty="0">
                <a:solidFill>
                  <a:srgbClr val="7030A0"/>
                </a:solidFill>
              </a:rPr>
              <a:t>od </a:t>
            </a:r>
            <a:r>
              <a:rPr lang="cs-CZ" sz="4400" b="1" dirty="0" smtClean="0">
                <a:solidFill>
                  <a:srgbClr val="7030A0"/>
                </a:solidFill>
              </a:rPr>
              <a:t>11.00 </a:t>
            </a:r>
            <a:r>
              <a:rPr lang="cs-CZ" sz="4400" b="1" dirty="0">
                <a:solidFill>
                  <a:srgbClr val="7030A0"/>
                </a:solidFill>
              </a:rPr>
              <a:t>hod. </a:t>
            </a:r>
            <a:r>
              <a:rPr lang="cs-CZ" sz="4400" dirty="0">
                <a:solidFill>
                  <a:srgbClr val="7030A0"/>
                </a:solidFill>
              </a:rPr>
              <a:t>– </a:t>
            </a:r>
            <a:r>
              <a:rPr lang="cs-CZ" sz="4400" b="1" dirty="0">
                <a:solidFill>
                  <a:srgbClr val="7030A0"/>
                </a:solidFill>
              </a:rPr>
              <a:t>do </a:t>
            </a:r>
            <a:r>
              <a:rPr lang="cs-CZ" sz="4400" b="1" dirty="0" smtClean="0">
                <a:solidFill>
                  <a:srgbClr val="7030A0"/>
                </a:solidFill>
              </a:rPr>
              <a:t>20. </a:t>
            </a:r>
            <a:r>
              <a:rPr lang="cs-CZ" sz="4400" b="1" dirty="0">
                <a:solidFill>
                  <a:srgbClr val="7030A0"/>
                </a:solidFill>
              </a:rPr>
              <a:t>9. </a:t>
            </a:r>
            <a:r>
              <a:rPr lang="cs-CZ" sz="4400" b="1" dirty="0" smtClean="0">
                <a:solidFill>
                  <a:srgbClr val="7030A0"/>
                </a:solidFill>
              </a:rPr>
              <a:t>2020 do 24.00 hod.</a:t>
            </a:r>
            <a:endParaRPr lang="cs-CZ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4400" dirty="0">
                <a:solidFill>
                  <a:srgbClr val="7030A0"/>
                </a:solidFill>
              </a:rPr>
              <a:t>viz vnitřní norma UP č. </a:t>
            </a:r>
            <a:r>
              <a:rPr lang="cs-CZ" sz="4400" dirty="0" smtClean="0">
                <a:solidFill>
                  <a:srgbClr val="7030A0"/>
                </a:solidFill>
              </a:rPr>
              <a:t>R-B-20/02</a:t>
            </a:r>
            <a:endParaRPr lang="cs-CZ" sz="4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7030A0"/>
                </a:solidFill>
              </a:rPr>
              <a:t>UPOZORNĚNÍ: </a:t>
            </a:r>
            <a:r>
              <a:rPr lang="cs-CZ" sz="4400" dirty="0">
                <a:solidFill>
                  <a:srgbClr val="7030A0"/>
                </a:solidFill>
              </a:rPr>
              <a:t>Od </a:t>
            </a:r>
            <a:r>
              <a:rPr lang="cs-CZ" sz="4400" dirty="0" smtClean="0">
                <a:solidFill>
                  <a:srgbClr val="7030A0"/>
                </a:solidFill>
              </a:rPr>
              <a:t>18. </a:t>
            </a:r>
            <a:r>
              <a:rPr lang="cs-CZ" sz="4400" dirty="0">
                <a:solidFill>
                  <a:srgbClr val="7030A0"/>
                </a:solidFill>
              </a:rPr>
              <a:t>9. </a:t>
            </a:r>
            <a:r>
              <a:rPr lang="cs-CZ" sz="4400" dirty="0" smtClean="0">
                <a:solidFill>
                  <a:srgbClr val="7030A0"/>
                </a:solidFill>
              </a:rPr>
              <a:t>2020 </a:t>
            </a:r>
            <a:r>
              <a:rPr lang="cs-CZ" sz="4400" dirty="0">
                <a:solidFill>
                  <a:srgbClr val="7030A0"/>
                </a:solidFill>
              </a:rPr>
              <a:t>již nebude možné se z předmětu </a:t>
            </a:r>
            <a:r>
              <a:rPr lang="cs-CZ" sz="4400" b="1" u="sng" dirty="0">
                <a:solidFill>
                  <a:srgbClr val="7030A0"/>
                </a:solidFill>
              </a:rPr>
              <a:t>odepsat</a:t>
            </a:r>
            <a:r>
              <a:rPr lang="cs-CZ" sz="4400" dirty="0">
                <a:solidFill>
                  <a:srgbClr val="7030A0"/>
                </a:solidFill>
              </a:rPr>
              <a:t>!</a:t>
            </a:r>
          </a:p>
          <a:p>
            <a:endParaRPr lang="cs-CZ" sz="4400" b="1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4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Vytištění osobního rozvrhu doporučujeme jako potvrzení při řešení případných problémů.</a:t>
            </a:r>
            <a:endParaRPr lang="cs-CZ" sz="4400" dirty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4400" b="1" dirty="0" smtClean="0"/>
          </a:p>
          <a:p>
            <a:pPr marL="0" indent="0">
              <a:buNone/>
            </a:pPr>
            <a:r>
              <a:rPr lang="cs-CZ" sz="4400" b="1" dirty="0" smtClean="0"/>
              <a:t>POSTUP</a:t>
            </a:r>
            <a:r>
              <a:rPr lang="cs-CZ" sz="4400" dirty="0"/>
              <a:t>: </a:t>
            </a:r>
            <a:r>
              <a:rPr lang="cs-CZ" sz="4400" u="sng" dirty="0">
                <a:hlinkClick r:id="rId2"/>
              </a:rPr>
              <a:t>https://stag.upol.cz/portal</a:t>
            </a:r>
            <a:r>
              <a:rPr lang="cs-CZ" sz="4400" dirty="0"/>
              <a:t> - kliknout na „Přihlásit se“, vyplnit Uživatelské jméno a heslo; odkaz Moje studium a Předzápis </a:t>
            </a:r>
          </a:p>
          <a:p>
            <a:pPr marL="0" indent="0">
              <a:buNone/>
            </a:pPr>
            <a:r>
              <a:rPr lang="cs-CZ" sz="4400" dirty="0"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>
              <a:buNone/>
            </a:pPr>
            <a:r>
              <a:rPr lang="cs-CZ" sz="4400" dirty="0"/>
              <a:t>Nápověda: </a:t>
            </a:r>
            <a:r>
              <a:rPr lang="cs-CZ" sz="4400" dirty="0">
                <a:hlinkClick r:id="rId3"/>
              </a:rPr>
              <a:t>https://is-stag.zcu.cz/napoveda/stag-v-portalu/studium_predzapis.html</a:t>
            </a:r>
            <a:endParaRPr lang="cs-CZ" sz="4400" dirty="0"/>
          </a:p>
          <a:p>
            <a:endParaRPr lang="cs-CZ" sz="4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0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875792"/>
            <a:ext cx="1219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Plnění studijních povinností /</a:t>
            </a: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Zp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Zk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Ko</a:t>
            </a: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Ke splnění studijních povinností se student hlásí prostřednictvím systému STAG v rámci  termínů vypsaných katedrou.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effectLst/>
                <a:ea typeface="Tahoma" panose="020B0604030504040204" pitchFamily="34" charset="0"/>
                <a:cs typeface="Tahoma" panose="020B0604030504040204" pitchFamily="34" charset="0"/>
              </a:rPr>
              <a:t>Splněnou studijní povinnost příslušná katedra zaznamená do elektronického systému a studentovi je připočítán určený počet kreditů.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4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4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 Pokud student v daném akad. roce neabsolvuje některý ze zapsaných povinných předmětů /A/, je povinen si tento předmět zapsat v </a:t>
            </a:r>
            <a:r>
              <a:rPr lang="cs-CZ" sz="24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nejbližším akademickém roce.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Jestliže 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student </a:t>
            </a:r>
            <a:r>
              <a:rPr 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neabsolvuje zapsaný 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povinně volitelný </a:t>
            </a:r>
            <a:r>
              <a:rPr 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/B/či 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volitelný </a:t>
            </a:r>
            <a:r>
              <a:rPr 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předmět /C/, 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povinen si jej zapsat </a:t>
            </a:r>
            <a:r>
              <a:rPr lang="cs-CZ" sz="2400" b="1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znovu</a:t>
            </a:r>
            <a:r>
              <a:rPr lang="cs-CZ" sz="2400" b="1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 průběhu studia.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b="1" u="sng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alt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takto </a:t>
            </a:r>
            <a:r>
              <a:rPr lang="cs-CZ" altLang="cs-CZ" sz="24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zapsané předměty </a:t>
            </a:r>
            <a:r>
              <a:rPr lang="cs-CZ" alt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 pohlíží jako na podruhé </a:t>
            </a:r>
            <a:r>
              <a:rPr lang="cs-CZ" altLang="cs-CZ" sz="24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zapsané </a:t>
            </a:r>
            <a:r>
              <a:rPr lang="cs-CZ" alt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 nutností </a:t>
            </a:r>
            <a:r>
              <a:rPr lang="cs-CZ" altLang="cs-CZ" sz="2400" b="1" u="sng" dirty="0" smtClean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jejich </a:t>
            </a:r>
            <a:r>
              <a:rPr lang="cs-CZ" altLang="cs-CZ" sz="2400" b="1" u="sng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splnění.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400" b="1" i="0" strike="sng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4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50568</TotalTime>
  <Words>557</Words>
  <Application>Microsoft Office PowerPoint</Application>
  <PresentationFormat>Širokoúhlá obrazovka</PresentationFormat>
  <Paragraphs>199</Paragraphs>
  <Slides>18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Motiv Office</vt:lpstr>
      <vt:lpstr>Acrobat Document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ZS – ONLINE VÝUKA</vt:lpstr>
      <vt:lpstr> </vt:lpstr>
      <vt:lpstr>Prezentace aplikace PowerPoint</vt:lpstr>
      <vt:lpstr>Prezentace aplikace PowerPoint</vt:lpstr>
      <vt:lpstr>Informace pro absolventy CŽV</vt:lpstr>
      <vt:lpstr>Prezentace aplikace PowerPoint</vt:lpstr>
      <vt:lpstr>K zápisu si připravte: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PF</dc:creator>
  <cp:lastModifiedBy>Brenova Vladena</cp:lastModifiedBy>
  <cp:revision>578</cp:revision>
  <cp:lastPrinted>2016-08-23T10:33:55Z</cp:lastPrinted>
  <dcterms:created xsi:type="dcterms:W3CDTF">2016-07-14T13:41:15Z</dcterms:created>
  <dcterms:modified xsi:type="dcterms:W3CDTF">2020-09-11T09:33:07Z</dcterms:modified>
</cp:coreProperties>
</file>