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1" r:id="rId2"/>
    <p:sldId id="256" r:id="rId3"/>
    <p:sldId id="263" r:id="rId4"/>
    <p:sldId id="260" r:id="rId5"/>
    <p:sldId id="280" r:id="rId6"/>
    <p:sldId id="262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5" r:id="rId18"/>
    <p:sldId id="273" r:id="rId19"/>
    <p:sldId id="276" r:id="rId20"/>
    <p:sldId id="277" r:id="rId21"/>
    <p:sldId id="278" r:id="rId22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ova Vladena" initials="BV" lastIdx="3" clrIdx="0">
    <p:extLst>
      <p:ext uri="{19B8F6BF-5375-455C-9EA6-DF929625EA0E}">
        <p15:presenceInfo xmlns:p15="http://schemas.microsoft.com/office/powerpoint/2012/main" userId="S::brenova@upol.cz::913f0a0b-03e9-4427-8789-05e2bce83d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58" y="10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ova Vladena" userId="913f0a0b-03e9-4427-8789-05e2bce83d10" providerId="ADAL" clId="{5531DE56-97EC-4F7A-B5F5-29E1D305CBE9}"/>
    <pc:docChg chg="custSel modSld">
      <pc:chgData name="Brenova Vladena" userId="913f0a0b-03e9-4427-8789-05e2bce83d10" providerId="ADAL" clId="{5531DE56-97EC-4F7A-B5F5-29E1D305CBE9}" dt="2026-07-20T07:10:20.715" v="30" actId="21"/>
      <pc:docMkLst>
        <pc:docMk/>
      </pc:docMkLst>
      <pc:sldChg chg="delSp modSp mod">
        <pc:chgData name="Brenova Vladena" userId="913f0a0b-03e9-4427-8789-05e2bce83d10" providerId="ADAL" clId="{5531DE56-97EC-4F7A-B5F5-29E1D305CBE9}" dt="2026-07-20T07:10:20.715" v="30" actId="21"/>
        <pc:sldMkLst>
          <pc:docMk/>
          <pc:sldMk cId="1330069381" sldId="266"/>
        </pc:sldMkLst>
        <pc:spChg chg="mod">
          <ac:chgData name="Brenova Vladena" userId="913f0a0b-03e9-4427-8789-05e2bce83d10" providerId="ADAL" clId="{5531DE56-97EC-4F7A-B5F5-29E1D305CBE9}" dt="2026-07-20T07:10:02.724" v="29" actId="20577"/>
          <ac:spMkLst>
            <pc:docMk/>
            <pc:sldMk cId="1330069381" sldId="266"/>
            <ac:spMk id="3" creationId="{DAE3588F-B251-41CE-8805-6482A6B7D314}"/>
          </ac:spMkLst>
        </pc:spChg>
        <pc:spChg chg="del mod">
          <ac:chgData name="Brenova Vladena" userId="913f0a0b-03e9-4427-8789-05e2bce83d10" providerId="ADAL" clId="{5531DE56-97EC-4F7A-B5F5-29E1D305CBE9}" dt="2026-07-20T07:10:20.715" v="30" actId="21"/>
          <ac:spMkLst>
            <pc:docMk/>
            <pc:sldMk cId="1330069381" sldId="266"/>
            <ac:spMk id="5" creationId="{56B3963A-49FD-4B1A-9F9D-78AA99E997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20.07.2026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-stag.zcu.cz/napoveda/stag-v-portalu/studium_zapis-na-terminy.html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ol.cz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.upol.cz/o-fakulte/uredni-deska/#c9406" TargetMode="External"/><Relationship Id="rId2" Type="http://schemas.openxmlformats.org/officeDocument/2006/relationships/hyperlink" Target="https://www.upol.cz/univerzita/uredni-deska/#c2516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pf.upol.cz/studenti/studium/predpisy-a-formulare/" TargetMode="External"/><Relationship Id="rId4" Type="http://schemas.openxmlformats.org/officeDocument/2006/relationships/hyperlink" Target="https://www.pf.upol.cz/studenti/studium/studijni-oddeleni/#c687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univerzita/uredni-deska/#c2516" TargetMode="External"/><Relationship Id="rId2" Type="http://schemas.openxmlformats.org/officeDocument/2006/relationships/hyperlink" Target="https://www.upol.cz/studenti/studium/stipendia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upol.cz/studenti/studium/poplatky/" TargetMode="External"/><Relationship Id="rId5" Type="http://schemas.openxmlformats.org/officeDocument/2006/relationships/hyperlink" Target="https://www.pf.upol.cz/fileadmin/userdata/PF/Predpisy_PF/S7-2016_O_mimoradnych_stipendiich_za_praci_pomocne_vedecke_sily_a_mimoradnych_stipendiich_v_dalsich_pripadech.pdf" TargetMode="External"/><Relationship Id="rId4" Type="http://schemas.openxmlformats.org/officeDocument/2006/relationships/hyperlink" Target="https://www.pf.upol.cz/studenti/studium/stipendi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vt.upol.cz/identifikacni-karty-ik/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.upol.cz/studenti/studium/predpisy-a-formulare/" TargetMode="External"/><Relationship Id="rId2" Type="http://schemas.openxmlformats.org/officeDocument/2006/relationships/hyperlink" Target="https://files.upol.cz/sites%2Fpub%2FPubNormy%2FVnit%C5%99n%C3%AD%20norma_PF_B_22-03_C%C5%BDV_ke_zverejneni.pdf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jni.pf@upol.cz" TargetMode="External"/><Relationship Id="rId2" Type="http://schemas.openxmlformats.org/officeDocument/2006/relationships/hyperlink" Target="mailto:vladena.brenova@upol.cz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lenka.sedlakova@upol.cz" TargetMode="External"/><Relationship Id="rId4" Type="http://schemas.openxmlformats.org/officeDocument/2006/relationships/hyperlink" Target="mailto:eva.kasparova@upol.cz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studium/harmonogram-akademickeho-rok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univerzita/uredni-deska/#c2516" TargetMode="External"/><Relationship Id="rId2" Type="http://schemas.openxmlformats.org/officeDocument/2006/relationships/hyperlink" Target="https://www.pf.upol.cz/studenti/studium/organizace-studia/#c682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f.upol.cz/" TargetMode="External"/><Relationship Id="rId5" Type="http://schemas.openxmlformats.org/officeDocument/2006/relationships/hyperlink" Target="https://www.pf.upol.cz/studenti/studium/predpisy-a-formulare/#c6868" TargetMode="External"/><Relationship Id="rId4" Type="http://schemas.openxmlformats.org/officeDocument/2006/relationships/hyperlink" Target="https://www.pf.upol.cz/o-fakulte/uredni-deska/#c940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f.upol.cz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pol.cz/upwiki/WiFi" TargetMode="External"/><Relationship Id="rId2" Type="http://schemas.openxmlformats.org/officeDocument/2006/relationships/hyperlink" Target="https://wiki.upol.cz/upwiki/Nastaveni_hesl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.upol.cz/portal" TargetMode="External"/><Relationship Id="rId7" Type="http://schemas.openxmlformats.org/officeDocument/2006/relationships/hyperlink" Target="https://www.pf.upol.cz/studenti/studium/organizace-studia/#c99695" TargetMode="External"/><Relationship Id="rId2" Type="http://schemas.openxmlformats.org/officeDocument/2006/relationships/hyperlink" Target="https://www.upol.cz/studenti/studium/harmonogram-akademickeho-roku/#c9753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tag.upol.cz/portal/studium/prohlizeni.html" TargetMode="External"/><Relationship Id="rId5" Type="http://schemas.openxmlformats.org/officeDocument/2006/relationships/hyperlink" Target="https://www.pf.upol.cz/studenti/studium/studijni-plany-a-rozvrhy/" TargetMode="External"/><Relationship Id="rId4" Type="http://schemas.openxmlformats.org/officeDocument/2006/relationships/hyperlink" Target="https://is-stag.zcu.cz/napoveda/stag-v-portalu/studium_predzapi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6857B-6D7E-4DA8-8175-FD0F15AA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377" y="6484680"/>
            <a:ext cx="7118902" cy="216000"/>
          </a:xfrm>
        </p:spPr>
        <p:txBody>
          <a:bodyPr/>
          <a:lstStyle/>
          <a:p>
            <a:pPr algn="ctr"/>
            <a:r>
              <a:rPr lang="cs-CZ" dirty="0"/>
              <a:t>Bc. V. Břeňová, Studijní odd. PF UP v Olomouci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A9BA9C-8932-4121-A2E0-F251059E6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7" y="1969477"/>
            <a:ext cx="7647408" cy="45152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8999BD4-F935-4127-B4C0-C5FF9FA57B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75" y="492779"/>
            <a:ext cx="1565910" cy="7904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30AD337-7F3D-4D6F-9185-77C707AADBCD}"/>
              </a:ext>
            </a:extLst>
          </p:cNvPr>
          <p:cNvSpPr txBox="1"/>
          <p:nvPr/>
        </p:nvSpPr>
        <p:spPr>
          <a:xfrm>
            <a:off x="746377" y="1215424"/>
            <a:ext cx="778309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AKADEMICKÝ ROK 2026/2027</a:t>
            </a:r>
          </a:p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do 1. ročníku studia na Právnické fakultě UP v Olomouci</a:t>
            </a:r>
          </a:p>
        </p:txBody>
      </p:sp>
    </p:spTree>
    <p:extLst>
      <p:ext uri="{BB962C8B-B14F-4D97-AF65-F5344CB8AC3E}">
        <p14:creationId xmlns:p14="http://schemas.microsoft.com/office/powerpoint/2010/main" val="355635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AAD1D02D-A307-4347-99BF-3B6C14EB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52" y="1304531"/>
            <a:ext cx="8581486" cy="4834617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8FB5AD6-950C-4741-846A-1D51667CBAA6}"/>
              </a:ext>
            </a:extLst>
          </p:cNvPr>
          <p:cNvSpPr/>
          <p:nvPr/>
        </p:nvSpPr>
        <p:spPr>
          <a:xfrm>
            <a:off x="1010194" y="4293326"/>
            <a:ext cx="1200476" cy="2525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B6EB77-2FAE-43C5-8D1D-B8B2C639C975}"/>
              </a:ext>
            </a:extLst>
          </p:cNvPr>
          <p:cNvSpPr txBox="1"/>
          <p:nvPr/>
        </p:nvSpPr>
        <p:spPr>
          <a:xfrm>
            <a:off x="173834" y="4554917"/>
            <a:ext cx="22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Rozvrh si student vytváří 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aplikaci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odkaz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Moje studium, Předzápis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02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DE4CEF5-ABF4-4FAE-80BE-0D1AAE40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4" y="2528481"/>
            <a:ext cx="6774678" cy="31565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E0451A7-C285-408D-A625-E30ADA4A36C8}"/>
              </a:ext>
            </a:extLst>
          </p:cNvPr>
          <p:cNvSpPr txBox="1"/>
          <p:nvPr/>
        </p:nvSpPr>
        <p:spPr>
          <a:xfrm>
            <a:off x="290968" y="1718101"/>
            <a:ext cx="860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 – Moje studium – Předzápis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(ukázka předzápisu předmětů studenta </a:t>
            </a:r>
            <a:r>
              <a:rPr lang="cs-CZ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programu Právo a právní věda). Po kliknutí </a:t>
            </a:r>
          </a:p>
          <a:p>
            <a:pPr algn="just"/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modrý název bloku předmětů </a:t>
            </a: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zobrazíte seznam jeho předmětů. Kliknutím na zkratku předmětu </a:t>
            </a: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zobrazí rozvrhové akce předmětu. Zvolenou rozvrhovou akci označte zaškrtnutím.</a:t>
            </a:r>
          </a:p>
          <a:p>
            <a:pPr algn="just"/>
            <a:b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AF51D5-3327-4A14-B146-39979F2D816E}"/>
              </a:ext>
            </a:extLst>
          </p:cNvPr>
          <p:cNvSpPr txBox="1"/>
          <p:nvPr/>
        </p:nvSpPr>
        <p:spPr>
          <a:xfrm>
            <a:off x="7124549" y="2225932"/>
            <a:ext cx="1954010" cy="436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Předměty dělíme na:</a:t>
            </a:r>
          </a:p>
          <a:p>
            <a:r>
              <a:rPr lang="cs-CZ" sz="1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-Povinné /A/</a:t>
            </a:r>
            <a:r>
              <a:rPr lang="cs-CZ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jejichž absolvování je nutnou podmínkou pro absolvování daného studijního programu.</a:t>
            </a:r>
          </a:p>
          <a:p>
            <a:r>
              <a:rPr lang="cs-CZ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prezenční studium</a:t>
            </a:r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-Do této kategorie patří i Odborný cizí jazyk – student si vybírá angličtinu, francouzštinu, nebo němčinu.</a:t>
            </a:r>
          </a:p>
          <a:p>
            <a:endParaRPr lang="cs-CZ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-Povinně volitelné /B/</a:t>
            </a:r>
          </a:p>
          <a:p>
            <a:endParaRPr lang="cs-CZ" sz="1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-Volitelné /C</a:t>
            </a:r>
            <a:r>
              <a:rPr lang="cs-CZ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- </a:t>
            </a:r>
            <a:r>
              <a:rPr lang="cs-CZ" sz="10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student musí dodržet stanovený limit max. 2 kredity za jeden  rok studia, tzn. </a:t>
            </a:r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tudent bakalářského programu se standardní dobou studia tři roky tak může získat max. šest kreditů, </a:t>
            </a:r>
          </a:p>
          <a:p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dvouletého navazujícího magisterského programu max. čtyři kredity </a:t>
            </a:r>
          </a:p>
          <a:p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pětiletého magisterského studia max. 10 kreditů.</a:t>
            </a:r>
            <a:endParaRPr lang="cs-CZ" sz="10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C69CC9-B9B6-45A9-AC0C-C1D3002CE50C}"/>
              </a:ext>
            </a:extLst>
          </p:cNvPr>
          <p:cNvSpPr txBox="1"/>
          <p:nvPr/>
        </p:nvSpPr>
        <p:spPr>
          <a:xfrm>
            <a:off x="430953" y="5792566"/>
            <a:ext cx="6618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Zapisujete si pouze předměty pro 1. ročník ZIMNÍHO SEMESTRU – ZS!!!</a:t>
            </a:r>
            <a:br>
              <a:rPr lang="cs-CZ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 distančního studia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zapíší předměty obsažené ve svém studijním plánu, které nemají pevně daný čas ani místo konání</a:t>
            </a:r>
            <a:endParaRPr lang="cs-CZ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7D5E91-3D43-4FB6-9905-615D08E4B65F}"/>
              </a:ext>
            </a:extLst>
          </p:cNvPr>
          <p:cNvSpPr txBox="1"/>
          <p:nvPr/>
        </p:nvSpPr>
        <p:spPr>
          <a:xfrm>
            <a:off x="290968" y="1236858"/>
            <a:ext cx="45545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rozvrhu</a:t>
            </a:r>
            <a:endParaRPr lang="cs-CZ" sz="23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D9A75EB-BF40-4CD4-A2AC-BB752208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092" y="17362"/>
            <a:ext cx="1694985" cy="1349298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BDF305F4-7ECD-4B11-8DB2-976A17A51C0D}"/>
              </a:ext>
            </a:extLst>
          </p:cNvPr>
          <p:cNvSpPr/>
          <p:nvPr/>
        </p:nvSpPr>
        <p:spPr>
          <a:xfrm>
            <a:off x="6513358" y="4228907"/>
            <a:ext cx="211667" cy="15535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2213485-2248-49E1-8654-695243B9FAB3}"/>
              </a:ext>
            </a:extLst>
          </p:cNvPr>
          <p:cNvCxnSpPr>
            <a:cxnSpLocks/>
          </p:cNvCxnSpPr>
          <p:nvPr/>
        </p:nvCxnSpPr>
        <p:spPr>
          <a:xfrm flipV="1">
            <a:off x="3466011" y="5685068"/>
            <a:ext cx="740229" cy="27159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8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FEAC498-3A0F-40D7-A59C-4398F1C85161}"/>
              </a:ext>
            </a:extLst>
          </p:cNvPr>
          <p:cNvSpPr txBox="1"/>
          <p:nvPr/>
        </p:nvSpPr>
        <p:spPr>
          <a:xfrm>
            <a:off x="566057" y="1280160"/>
            <a:ext cx="8120743" cy="492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54550" indent="0" algn="l">
              <a:buNone/>
            </a:pPr>
            <a:r>
              <a:rPr lang="cs-CZ" sz="23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případných problémů v ROZVRHU</a:t>
            </a:r>
          </a:p>
          <a:p>
            <a:pPr marL="0" marR="54550" indent="0" algn="l">
              <a:buNone/>
            </a:pPr>
            <a:endParaRPr lang="cs-CZ" sz="1700" b="0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buFontTx/>
              <a:buChar char="-"/>
            </a:pPr>
            <a:r>
              <a:rPr lang="cs-CZ" sz="16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Plná kapacita předmětu A - </a:t>
            </a: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Kapacity seminárních skupin jsou stanoveny podle aktuálního počtu zapsaných studentů v ročníku a budou fakultním rozvrhářem v případě potřeby průběžně navyšovány.</a:t>
            </a:r>
          </a:p>
          <a:p>
            <a:pPr marR="0" algn="just"/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Informace o navýšení kapacity předmětu bude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vždy s předstihem </a:t>
            </a: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zveřejněna </a:t>
            </a:r>
          </a:p>
          <a:p>
            <a:pPr marR="0"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na Elektronické nástěnce -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https://www.pf.upol.cz/studenti/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Elektronická nástěnka</a:t>
            </a:r>
            <a:b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 algn="just">
              <a:buFontTx/>
              <a:buChar char="-"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Plná kapacita předmětu B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Kapacity povinně volitelných předmětů („B“) jsou pevně stanovené garantem předmětu, po vyčerpání nebudou kapacity navyšovány; </a:t>
            </a:r>
            <a:b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dopisování studentů na předmět mimo zápis v elektronickém studijním systému STAG (u vyučujícího) není možný.</a:t>
            </a:r>
          </a:p>
          <a:p>
            <a:pPr marR="0" algn="just"/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600" b="0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buFontTx/>
              <a:buChar char="-"/>
            </a:pPr>
            <a:r>
              <a:rPr lang="cs-CZ" sz="16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nemá rozvrh </a:t>
            </a:r>
            <a:r>
              <a:rPr lang="cs-CZ" sz="160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/předmět se v daném semestru nevyučuje se – studenti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sz="160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vybírají pouze z předmětů, které mají rozvrhové akce vypsané/</a:t>
            </a:r>
            <a:br>
              <a:rPr lang="cs-CZ" sz="160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buFontTx/>
              <a:buChar char="-"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Časová kolize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kontrolu zapsaných rozvrhových akcí provedete tak, že si zobrazíte Rozvrh studenta. V případě kolize vyberte jiný čas přednášky či semináře z nabídky.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38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C7FBA61-427F-4D56-B96B-1B7DDB9276BD}"/>
              </a:ext>
            </a:extLst>
          </p:cNvPr>
          <p:cNvSpPr txBox="1"/>
          <p:nvPr/>
        </p:nvSpPr>
        <p:spPr>
          <a:xfrm>
            <a:off x="409303" y="1262744"/>
            <a:ext cx="8119235" cy="53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Plnění studijních povinností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/Zp 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</a:t>
            </a:r>
            <a:r>
              <a:rPr kumimoji="0" lang="cs-CZ" altLang="cs-CZ" sz="140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zápočet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Zk 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zkouška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Ko 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kolokvium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 splnění studijních povinností se student hlásí prostřednictvím systému STAG v rámci  termínů vypsaných katedrou.</a:t>
            </a:r>
            <a:r>
              <a:rPr kumimoji="0" lang="cs-CZ" altLang="cs-CZ" sz="16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Splněnou studijní povinnost příslušná katedra zaznamená do elektronického systému Stag a studentovi je připočítán určený počet kreditů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u="sng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Nápověda: </a:t>
            </a:r>
            <a:r>
              <a:rPr lang="cs-CZ" altLang="cs-CZ" sz="1600" b="1" u="sng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cs-CZ" altLang="cs-CZ" sz="1600" b="1" u="sng" dirty="0">
                <a:solidFill>
                  <a:srgbClr val="0563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://is-stag.zcu.cz/napoveda/stag-v-portalu/studium_zapis-na-terminy.html</a:t>
            </a:r>
            <a:endParaRPr lang="cs-CZ" altLang="cs-CZ" sz="1600" b="1" u="sng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1600" b="1" i="0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Pokud student v daném akad. roce neabsolvuje některý ze zapsaných povinných předmětů /A/, je povinen si tento předmět zapsat </a:t>
            </a:r>
            <a:r>
              <a:rPr lang="cs-CZ" sz="1600" b="1" u="sng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 nejbližším akademickém roce!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Jestliže student neabsolvuje zapsaný povinně volitelný /B/ či volitelný předmět /C/, je povinen si jej zapsat znovu </a:t>
            </a:r>
            <a:r>
              <a:rPr lang="cs-CZ" sz="1600" b="1" u="sng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 průběhu studia.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u="sng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u="sng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 takto zapsané předměty se pohlíží jako na podruhé zapsané s nutností jejich splnění.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b="1" u="sng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b="1" u="sng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60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DFC9D33-8AC3-4F6D-80B2-268D318ED5FD}"/>
              </a:ext>
            </a:extLst>
          </p:cNvPr>
          <p:cNvSpPr txBox="1"/>
          <p:nvPr/>
        </p:nvSpPr>
        <p:spPr>
          <a:xfrm>
            <a:off x="582391" y="1160199"/>
            <a:ext cx="8053637" cy="58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Kontrola plnění studijních povinností</a:t>
            </a:r>
          </a:p>
          <a:p>
            <a:pPr lvl="0"/>
            <a:endParaRPr lang="cs-CZ" sz="1600" b="1" i="0" dirty="0">
              <a:solidFill>
                <a:srgbClr val="0070C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 předchozí akademický rok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probíhá po stanoveném mezním termínu pro splnění studijních povinností za daný akademický rok 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(pro akademický rok 2026/2027 </a:t>
            </a:r>
            <a:r>
              <a:rPr lang="cs-CZ" sz="1600" b="1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 </a:t>
            </a:r>
            <a:r>
              <a:rPr lang="cs-CZ" sz="1600" b="1" u="sng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cs-CZ" sz="1600" b="1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9. 2027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 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pouze na základě údajů vložených v elektronické studijní agendě STAG. </a:t>
            </a:r>
            <a:r>
              <a:rPr lang="cs-CZ" sz="160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/tzn. není nutná osobní přítomnost studenta na studijním odd./</a:t>
            </a:r>
          </a:p>
          <a:p>
            <a:pPr lvl="0" algn="just"/>
            <a:endParaRPr lang="cs-CZ" altLang="cs-CZ" sz="16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alt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Student průběžně provádí kontrolu provedených zápisů splněných studijních povinností v systému STAG </a:t>
            </a:r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cs-CZ" altLang="cs-CZ" sz="1600" dirty="0">
                <a:solidFill>
                  <a:srgbClr val="004B9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/>
              </a:rPr>
              <a:t>www.upol.cz</a:t>
            </a:r>
            <a:r>
              <a:rPr lang="cs-CZ" altLang="cs-CZ" sz="1600" dirty="0">
                <a:solidFill>
                  <a:srgbClr val="58585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záložka Studenti-odkaz STAG - Přihlásit se - Moje studium – Průběh studia). V případě nejasností kontaktuje sekretářku příslušné katedry.</a:t>
            </a:r>
          </a:p>
          <a:p>
            <a:pPr algn="just"/>
            <a:endParaRPr lang="cs-CZ" sz="1600" b="1" i="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Student je povinen získat v prvním akad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emickém</a:t>
            </a:r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roce svého studia do                 15. března příslušného kalendářního roku alespoň </a:t>
            </a:r>
            <a:r>
              <a:rPr lang="cs-CZ" sz="1600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kreditů</a:t>
            </a:r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Student je povinen získat v každém akademickém roce svého studia alespoň      </a:t>
            </a:r>
            <a:r>
              <a:rPr lang="cs-CZ" sz="1600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 kreditů</a:t>
            </a:r>
            <a:r>
              <a:rPr lang="cs-CZ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 předměty typu A + B + C celkem</a:t>
            </a:r>
            <a:r>
              <a:rPr lang="cs-CZ" sz="1600" b="0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cs-CZ" sz="1600" b="0" i="0" u="sng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1600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 nutností absolvovat podruhé zapsaný předmět</a:t>
            </a:r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anebo takový počet kreditů, aby jejich součet s počtem kreditů získaných v předchozím akademickém roce dosahovat alespoň 80 rovněž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</a:t>
            </a:r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 nutností absolvovat podruhé zapsaný předmět. </a:t>
            </a:r>
          </a:p>
          <a:p>
            <a:pPr algn="just"/>
            <a:endParaRPr lang="cs-CZ" sz="1600" b="0" i="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Při splnění výše uvedených podmínek student postupuje do vyššího ročníku.</a:t>
            </a:r>
          </a:p>
          <a:p>
            <a:endParaRPr lang="cs-CZ" sz="1600" b="0" i="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1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43C00A-0FFD-4206-9501-37098D8DCABE}"/>
              </a:ext>
            </a:extLst>
          </p:cNvPr>
          <p:cNvSpPr txBox="1"/>
          <p:nvPr/>
        </p:nvSpPr>
        <p:spPr>
          <a:xfrm>
            <a:off x="563410" y="1158827"/>
            <a:ext cx="8132182" cy="57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3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Uznávání zápočtů, kolokvií a zkoušek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6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Žádost o uznání předmětu se podává na předepsaném formuláři.</a:t>
            </a:r>
          </a:p>
          <a:p>
            <a:pPr marL="0" indent="0" algn="just">
              <a:buNone/>
            </a:pPr>
            <a:r>
              <a:rPr lang="cs-CZ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přílohy:  </a:t>
            </a:r>
          </a:p>
          <a:p>
            <a:pPr marL="0" indent="0" algn="just">
              <a:buNone/>
            </a:pP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kopie dokladu o absolvování předmětu</a:t>
            </a:r>
          </a:p>
          <a:p>
            <a:pPr marL="0" indent="0" algn="just">
              <a:buNone/>
            </a:pP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anotace předmětu (žádá-li uchazeč o uznání absolvování předmětu z jiné fakulty, VŠ)  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Při uznávání studijních povinností (zápočty, kolokvia, zkoušky) na PF UP platí pravidlo,  že se </a:t>
            </a:r>
            <a:r>
              <a:rPr lang="cs-CZ" altLang="cs-CZ" sz="14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neuznávají zkoušky hodnocené stupněm „dobře“, resp. stupněm „E“.      Děkan nemůže uznat ty zápočty, kolokvia a zkoušky, které student vykonal v době delší než tři roky před podáním žádosti o uznání. 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/Pokud si student žádá o uznání více předmětů – vypíše na každý předmět žádost zvlášť./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ŽÁDOSTI JE MOŽNÉ ZASLAT NA STUDIJNÍ ODD. E-MAILEM, ŽÁDOST MUSÍ MÍT VŠECHNY NÁLEŽITOSTI A MUSÍ BÝT PODEPSANÁ.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Podrobnosti: </a:t>
            </a: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/>
              </a:rPr>
              <a:t>Studijní a zkušební řád UP </a:t>
            </a: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Vnitřní předpis: </a:t>
            </a: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PF UP - PF-A-19/02 </a:t>
            </a: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 web: </a:t>
            </a: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 oddělení</a:t>
            </a:r>
            <a:endParaRPr lang="cs-CZ" altLang="cs-CZ" sz="1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FORMULÁŘE PRO STUDENTY</a:t>
            </a:r>
            <a:r>
              <a:rPr lang="cs-CZ" altLang="cs-CZ" sz="1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https://www.pf.upol.cz/studenti/studium/predpisy-a-formulare/</a:t>
            </a:r>
            <a:endParaRPr lang="cs-CZ" altLang="cs-CZ" sz="1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DORUČOVÁNÍ ÚŘEDNÍCH DOKUMENTŮ ze strany fakulty: rozhodnutí a další dokumenty budou studentům doručovány výhradně elektronicky a studenti si je zobrazí po přihlášení do </a:t>
            </a:r>
            <a:r>
              <a:rPr lang="cs-CZ" altLang="cs-CZ" sz="1400" b="1" dirty="0" err="1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STAGu</a:t>
            </a:r>
            <a:r>
              <a:rPr lang="cs-CZ" altLang="cs-CZ" sz="14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 části Moje studium &gt; Nahlížení do spisu.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79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ABE3B68-DFBC-4B18-BB91-A2D2B9876EF6}"/>
              </a:ext>
            </a:extLst>
          </p:cNvPr>
          <p:cNvSpPr txBox="1"/>
          <p:nvPr/>
        </p:nvSpPr>
        <p:spPr>
          <a:xfrm>
            <a:off x="534573" y="1192739"/>
            <a:ext cx="8055512" cy="4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Stipendia </a:t>
            </a: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https://www.upol.cz/studenti/studium/stipendia/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Stipendijní řád UP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č. R-A-18/01-ÚZ02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1600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 tooltip="Initiates file download"/>
              </a:rPr>
              <a:t>Směrnice děkanky S-2/2015 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provedení Stipendijního řádu UP  o prospěchovém stipendiu + </a:t>
            </a:r>
            <a:r>
              <a:rPr lang="cs-CZ" sz="1600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 tooltip="Initiates file downlo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Směrnice děkanky </a:t>
            </a:r>
            <a:r>
              <a:rPr lang="cs-CZ" sz="160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 tooltip="Initiates file downlo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S-7/2016</a:t>
            </a:r>
            <a:r>
              <a:rPr lang="cs-CZ" sz="160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        </a:t>
            </a:r>
          </a:p>
          <a:p>
            <a:pPr algn="just"/>
            <a:r>
              <a:rPr lang="cs-CZ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mimořádných stipendiích  za práci pomocné vědecké síly a mimořádných stipendiích v dalších případech</a:t>
            </a:r>
          </a:p>
          <a:p>
            <a:pPr algn="just"/>
            <a:b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Prospěchová a mimořádná stipendia – Vladěna Břeňová,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odd. PF UP</a:t>
            </a: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Ubytovací a sociální stipendia – Monika Smitková,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Rektorát UP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pro studium</a:t>
            </a: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spojené se studiem </a:t>
            </a: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https://www.upol.cz/studenti/studium/poplatky/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v-S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Smitková, </a:t>
            </a:r>
            <a:r>
              <a:rPr lang="sv-S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Rektorát UP </a:t>
            </a:r>
            <a:r>
              <a:rPr lang="sv-S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pro studium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87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0BAECD5-E8C1-4F30-B16C-6FD2FE8A2CFC}"/>
              </a:ext>
            </a:extLst>
          </p:cNvPr>
          <p:cNvSpPr txBox="1"/>
          <p:nvPr/>
        </p:nvSpPr>
        <p:spPr>
          <a:xfrm>
            <a:off x="557265" y="1236115"/>
            <a:ext cx="7715793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Výdej Identifikačních karet studentům prvních ročníků</a:t>
            </a:r>
          </a:p>
          <a:p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IDENTIFIKAČNÍ KARTU SI ŽÁDÁTE ELEKTRONICKY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své e-přihlášce</a:t>
            </a:r>
          </a:p>
          <a:p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části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Moje přihlášky –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nahoře pod tlačítkem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„DOPLNIT INFORMACE“.</a:t>
            </a:r>
          </a:p>
          <a:p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IDENTIFIKAČNÍ  KARTY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(ISIC i standardní modrá karta UP) pro studenty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prvních ročníků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budou vydávat v budově Zbrojnice (Biskupské nám. 1)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student bude informován e-mailem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vytisknutí své karty a možnosti zarezervování si dne a hodiny, kdy si kartu vyzvedne.</a:t>
            </a: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Studentům prvních ročníků se tisknou karty až po úhradě kauce, po odeslání Žádosti o vystavení IK a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zápisu do 1. ročníku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info zde: 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https://cvt.upol.cz/identifikacni-karty-ik/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4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FAECA0A-62F7-41C1-AD56-B2ED5BB0FD45}"/>
              </a:ext>
            </a:extLst>
          </p:cNvPr>
          <p:cNvSpPr txBox="1"/>
          <p:nvPr/>
        </p:nvSpPr>
        <p:spPr>
          <a:xfrm>
            <a:off x="653143" y="1227909"/>
            <a:ext cx="7488534" cy="36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pro absolventy CŽV</a:t>
            </a:r>
          </a:p>
          <a:p>
            <a:pPr algn="just"/>
            <a:br>
              <a:rPr lang="cs-CZ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Absolventi CŽV si mohou dle vnitřní normy děkana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PF UP č. PF-B-22/03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 Žádost o uznání předmětů splněných v programu Právo a právní věda/Právo ve veřejné správě v CŽV a zařazení do druhého ročníku studia.</a:t>
            </a:r>
          </a:p>
          <a:p>
            <a:pPr algn="just">
              <a:buFontTx/>
              <a:buChar char="-"/>
            </a:pPr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žádosti je nutné doložit Zápisový list A z CŽV –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vytisknutý ze </a:t>
            </a:r>
            <a:r>
              <a:rPr lang="cs-CZ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Stagu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Formulář žádosti - viz odkaz: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https://www.pf.upol.cz/studenti/studium/predpisy-a-formulare/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20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802569C-2E77-472F-BBDD-8850BCA1F3A7}"/>
              </a:ext>
            </a:extLst>
          </p:cNvPr>
          <p:cNvSpPr txBox="1"/>
          <p:nvPr/>
        </p:nvSpPr>
        <p:spPr>
          <a:xfrm>
            <a:off x="771665" y="1211427"/>
            <a:ext cx="7724502" cy="419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Potvrzení o studiu</a:t>
            </a:r>
          </a:p>
          <a:p>
            <a:pPr marL="0" indent="0" algn="just">
              <a:buNone/>
            </a:pP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Elektronickou verzi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POTVRZENÍ O STUDIU si student vygeneruje po přihlášení na Portále UP – STAG – Moje studium – Průběh studia a rozvrh - až po zápisu do 1. ročníku, </a:t>
            </a:r>
            <a:r>
              <a:rPr lang="cs-CZ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 po datu 1. září</a:t>
            </a:r>
            <a:endParaRPr lang="cs-CZ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27781A-4DBC-4B5D-B582-822B4EED6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8" y="1996674"/>
            <a:ext cx="6532429" cy="464616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334DB71C-EBA3-49B9-BDA3-588A51A283B6}"/>
              </a:ext>
            </a:extLst>
          </p:cNvPr>
          <p:cNvSpPr/>
          <p:nvPr/>
        </p:nvSpPr>
        <p:spPr>
          <a:xfrm rot="9859245">
            <a:off x="3640664" y="4137200"/>
            <a:ext cx="595307" cy="1439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1EEDABCB-13CC-4D95-A146-826D3D7A22B7}"/>
              </a:ext>
            </a:extLst>
          </p:cNvPr>
          <p:cNvSpPr/>
          <p:nvPr/>
        </p:nvSpPr>
        <p:spPr>
          <a:xfrm>
            <a:off x="203200" y="2760133"/>
            <a:ext cx="448733" cy="23706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2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44F6ECA-CF5D-4BC4-8E39-66DDD8248FD3}"/>
              </a:ext>
            </a:extLst>
          </p:cNvPr>
          <p:cNvSpPr/>
          <p:nvPr/>
        </p:nvSpPr>
        <p:spPr>
          <a:xfrm>
            <a:off x="3814354" y="5460274"/>
            <a:ext cx="3039292" cy="592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137" y="1231352"/>
            <a:ext cx="8410629" cy="388674"/>
          </a:xfrm>
        </p:spPr>
        <p:txBody>
          <a:bodyPr>
            <a:normAutofit/>
          </a:bodyPr>
          <a:lstStyle/>
          <a:p>
            <a:r>
              <a:rPr lang="cs-CZ" sz="2300" dirty="0"/>
              <a:t>Zápis do 1. ročníku studia proběhne KORESPONDENČNĚ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137" y="1606981"/>
            <a:ext cx="8286625" cy="4733295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cs-CZ" sz="14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potřebné k zápisu: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list do studia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 stažení ve vaší e-přihlášce, pod tlačítkem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Písemnosti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 případě, že jste přijati na více studijních programů, vybíráte Zápisový list pro ten program, na který se chcete zapsat do studia) –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vyplněný a podepsaný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 o seznámení studentů o bezpečnosti a ochraně zdraví při práci a požární ochraně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 stažení ve vaší e-přihlášce, pod tlačítkem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Písemnosti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vyplněný a podepsaný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Poučení o zpracování osobních údajů a Souhlas se zpracováním osobních údajů </a:t>
            </a:r>
            <a:b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 stažení ve vaší e-přihlášce, pod tlačítkem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Písemnosti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vyplněný a podepsaný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Imatrikulační slib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 stažení ve vaší e-přihlášce, pod tlačítkem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Písemnosti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vyplněný a podepsaný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(Imatrikulace proběhne pouze formálně podpisem imatrikulačního slibu).</a:t>
            </a:r>
            <a:b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výše uvedené dokumenty zašlete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data, které je uvedeno v příloze Vašeho rozhodnutí  o přijetí,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obálce označené slovem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doporučeně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adresu: </a:t>
            </a:r>
          </a:p>
          <a:p>
            <a:endParaRPr lang="cs-CZ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Studijní oddělení PF UP -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17. listopadu 8</a:t>
            </a:r>
            <a:b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779 00  Olomouc                                    </a:t>
            </a:r>
          </a:p>
          <a:p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případě, že uchazeč nezašle potřebné dokumenty k provedení zápisu do studia ve stanoveném termínu, pohlíží se na toto jeho chování jako na výraz vůle ke studiu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nenastoupit!!!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7E10687-4E41-471F-92DF-E3420DE1D89C}"/>
              </a:ext>
            </a:extLst>
          </p:cNvPr>
          <p:cNvSpPr/>
          <p:nvPr/>
        </p:nvSpPr>
        <p:spPr>
          <a:xfrm>
            <a:off x="2848182" y="5080000"/>
            <a:ext cx="3039291" cy="710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F26145-DA71-4145-BCF0-1082BFD27577}"/>
              </a:ext>
            </a:extLst>
          </p:cNvPr>
          <p:cNvSpPr txBox="1"/>
          <p:nvPr/>
        </p:nvSpPr>
        <p:spPr>
          <a:xfrm>
            <a:off x="336816" y="6394118"/>
            <a:ext cx="8202814" cy="64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/V případě, že jste byli přijati na dva studijní programy a chcete se na oba zapsat - posíláte všechny dokumenty 2x, tzn. na každý studijní program zvlášť/.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52D45C6-59B8-428A-B694-9300D05CE667}"/>
              </a:ext>
            </a:extLst>
          </p:cNvPr>
          <p:cNvSpPr txBox="1"/>
          <p:nvPr/>
        </p:nvSpPr>
        <p:spPr>
          <a:xfrm>
            <a:off x="514048" y="1107924"/>
            <a:ext cx="7715794" cy="786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Studijní oddělení PF UP </a:t>
            </a: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budova B, 1. poschodí</a:t>
            </a:r>
            <a:b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cs-CZ" sz="12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Kontakty: </a:t>
            </a:r>
            <a:b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Bc. Vladěna Břeňová, DiS.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vedoucí studijního odd.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správa a zajištění agendy související se studiem Bc. Mgr. a navaz. Mgr. programů na fakultě; 	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přijímací řízení; 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tel.: 585 637 510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e-mail: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vladena.brenova@upol.cz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studijni.pf@upol.cz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cs-CZ" sz="12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Studijní referentky:		</a:t>
            </a:r>
          </a:p>
          <a:p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Mgr. Eva Kašparová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- 4. ročník - magisterský studijní program Právo a právní věda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- 2. ročník - bakalářský studijní program Právo ve veřejné správě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- 2. ročník – bakalářský studijní program Právo a udržitelnost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ročník - navazující magisterský studijní program Evropské právo a politiky EU;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tel.: 585 637 706 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e-mail: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eva.kasparova@upol.cz</a:t>
            </a: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 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Úřední hodiny: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pondělí, středa, čtvrtek: 9,00 - 11,30 hod.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 úterý:                           13,00 - 15,00 hod.</a:t>
            </a:r>
          </a:p>
          <a:p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Bc. Lenka Sedláková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ročník - magisterský studijní program Právo a právní věda	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ročník - bakalářský studijní program Právo ve veřejné správě</a:t>
            </a:r>
          </a:p>
          <a:p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ročník - bakalářský studijní program Právo a udržitelnost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ročník - navazující magisterský studijní program Evropské právo a politiky EU</a:t>
            </a:r>
            <a:endParaRPr lang="cs-CZ" sz="12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tel.: 585 637 511;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e-mail: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lenka.sedlakova@upol.cz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Úřední hodiny: 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pondělí, středa, čtvrtek: 9,00 - 11,30 hod.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 úterý:                  13,00 - 15,00 hod. </a:t>
            </a: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PROSÍME O DODRŽOVÁNÍ ÚŘEDNÍCH HODIN.</a:t>
            </a: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br>
              <a:rPr lang="cs-CZ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cs-CZ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48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B6A6E43-A5E4-4C42-AB7C-61781FAF1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" y="1529756"/>
            <a:ext cx="7365471" cy="417717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685979F-0F88-413C-8B4B-4449870EDBA1}"/>
              </a:ext>
            </a:extLst>
          </p:cNvPr>
          <p:cNvSpPr txBox="1"/>
          <p:nvPr/>
        </p:nvSpPr>
        <p:spPr>
          <a:xfrm>
            <a:off x="809897" y="5930537"/>
            <a:ext cx="6679475" cy="64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Přejeme Vám úspěšný akademický rok 2026/2027</a:t>
            </a: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56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46D5D-6A25-4D16-8F14-639F82ABA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3" y="1327638"/>
            <a:ext cx="8115300" cy="512591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5800" b="1" dirty="0"/>
              <a:t>Harmonogram akademického roku 2026/2027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3500" dirty="0"/>
              <a:t>ODKAZ: </a:t>
            </a:r>
            <a:r>
              <a:rPr lang="cs-CZ" sz="3500" dirty="0">
                <a:hlinkClick r:id="rId2"/>
              </a:rPr>
              <a:t>https://www.pf.upol.cz/studenti/studium/harmonogram-akademickeho-roku/</a:t>
            </a:r>
            <a:endParaRPr lang="cs-CZ" sz="3500" dirty="0"/>
          </a:p>
          <a:p>
            <a:pPr marL="0" indent="0" algn="just">
              <a:buNone/>
            </a:pPr>
            <a:br>
              <a:rPr lang="cs-CZ" sz="3500" b="1" dirty="0"/>
            </a:br>
            <a:r>
              <a:rPr lang="cs-CZ" sz="3500" b="1" dirty="0"/>
              <a:t>1. Akademický rok 2026/2027:</a:t>
            </a:r>
            <a:r>
              <a:rPr lang="cs-CZ" sz="3500" dirty="0"/>
              <a:t>		1. 9. 2026 – 31. 8. 2027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3500" dirty="0"/>
              <a:t> </a:t>
            </a:r>
            <a:br>
              <a:rPr lang="cs-CZ" sz="3500" b="1" dirty="0"/>
            </a:br>
            <a:r>
              <a:rPr lang="cs-CZ" sz="3500" b="1" dirty="0"/>
              <a:t>2. Zápisy do 1. ročníku studia:</a:t>
            </a:r>
            <a:r>
              <a:rPr lang="cs-CZ" sz="3500" dirty="0"/>
              <a:t>		</a:t>
            </a:r>
            <a:r>
              <a:rPr lang="cs-CZ" sz="3500" b="1" dirty="0"/>
              <a:t>KORESPONDENČNĚ</a:t>
            </a:r>
            <a:r>
              <a:rPr lang="cs-CZ" sz="3500" dirty="0"/>
              <a:t>-přijatí uchazeči obdrží informace 				                  k zápisu zároveň s rozhodnutím o přijetí ke studiu</a:t>
            </a:r>
          </a:p>
          <a:p>
            <a:pPr marL="0" indent="0" algn="just">
              <a:buNone/>
            </a:pPr>
            <a:r>
              <a:rPr lang="cs-CZ" sz="3500" b="1" dirty="0"/>
              <a:t>3.</a:t>
            </a:r>
            <a:r>
              <a:rPr lang="cs-CZ" sz="3500" dirty="0"/>
              <a:t> </a:t>
            </a:r>
            <a:r>
              <a:rPr lang="cs-CZ" sz="3500" b="1" dirty="0"/>
              <a:t>Imatrikulace:</a:t>
            </a:r>
            <a:r>
              <a:rPr lang="cs-CZ" sz="3500" dirty="0"/>
              <a:t>			-proběhne formálně podpisem imatrikulačního slibu </a:t>
            </a:r>
          </a:p>
          <a:p>
            <a:pPr marL="0" indent="0" algn="just">
              <a:buNone/>
            </a:pPr>
            <a:br>
              <a:rPr lang="cs-CZ" sz="3500" dirty="0"/>
            </a:br>
            <a:r>
              <a:rPr lang="cs-CZ" sz="3500" b="1" dirty="0"/>
              <a:t>4. Harmonogram výuky na PF UP</a:t>
            </a:r>
          </a:p>
          <a:p>
            <a:pPr marL="0" indent="0" algn="just">
              <a:buNone/>
            </a:pPr>
            <a:r>
              <a:rPr lang="cs-CZ" sz="3500" dirty="0"/>
              <a:t>Zimní semestr:			1. 9. 2026 – 7. 2. 2027</a:t>
            </a:r>
          </a:p>
          <a:p>
            <a:pPr marL="0" indent="0" algn="just">
              <a:buNone/>
            </a:pPr>
            <a:r>
              <a:rPr lang="cs-CZ" sz="3500" dirty="0"/>
              <a:t>Výuka:				21. 9. 2026 – 18. 12. 2026 (13 výukových týdnů)</a:t>
            </a:r>
          </a:p>
          <a:p>
            <a:pPr marL="0" indent="0" algn="just">
              <a:buNone/>
            </a:pPr>
            <a:r>
              <a:rPr lang="cs-CZ" sz="3500" dirty="0"/>
              <a:t>Zkouškové období:			19. 12. 2026 – 14. 2. 2027</a:t>
            </a:r>
          </a:p>
          <a:p>
            <a:pPr marL="0" indent="0" algn="just">
              <a:buNone/>
            </a:pPr>
            <a:r>
              <a:rPr lang="cs-CZ" sz="3500" dirty="0">
                <a:highlight>
                  <a:srgbClr val="FFFF00"/>
                </a:highlight>
              </a:rPr>
              <a:t> </a:t>
            </a:r>
          </a:p>
          <a:p>
            <a:pPr marL="0" indent="0" algn="just">
              <a:buNone/>
            </a:pPr>
            <a:r>
              <a:rPr lang="cs-CZ" sz="3500" dirty="0"/>
              <a:t>Letní semestr:			8. 2. 2027 – 31. 8. 2027</a:t>
            </a:r>
          </a:p>
          <a:p>
            <a:pPr marL="0" indent="0" algn="just">
              <a:buNone/>
            </a:pPr>
            <a:r>
              <a:rPr lang="cs-CZ" sz="3500" dirty="0"/>
              <a:t>Výuka:				15. 2. 2027 – 14. 5. 2027 (13 výukových týdnů)</a:t>
            </a:r>
          </a:p>
          <a:p>
            <a:pPr marL="0" indent="0" algn="just">
              <a:buNone/>
            </a:pPr>
            <a:r>
              <a:rPr lang="cs-CZ" sz="3500" dirty="0"/>
              <a:t>Zkouškové období:			15. 5. 2027 – 7. 9. 2027</a:t>
            </a:r>
          </a:p>
          <a:p>
            <a:pPr marL="0" indent="0" algn="just">
              <a:buNone/>
            </a:pPr>
            <a:endParaRPr lang="cs-CZ" sz="35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cs-CZ" sz="3500" b="1" dirty="0"/>
              <a:t>Mezní termín splnění studijních povinností za akademický rok 2026/2027:  do 7. 9. 2027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93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88DAD-52BD-416E-94CF-51124F25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93" y="1297783"/>
            <a:ext cx="7949352" cy="733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300" b="1" dirty="0"/>
              <a:t>Organizace studia na PRÁVNICKÉ FAKULTĚ</a:t>
            </a:r>
            <a:br>
              <a:rPr lang="cs-CZ" sz="2300" b="1" dirty="0"/>
            </a:br>
            <a:br>
              <a:rPr lang="cs-CZ" sz="1000" b="1" dirty="0"/>
            </a:br>
            <a:r>
              <a:rPr lang="cs-CZ" sz="1400" b="0" dirty="0"/>
              <a:t>ODKAZ:</a:t>
            </a:r>
            <a:r>
              <a:rPr lang="cs-CZ" sz="1400" b="1" dirty="0"/>
              <a:t> </a:t>
            </a:r>
            <a:r>
              <a:rPr lang="cs-CZ" sz="1400" dirty="0"/>
              <a:t> </a:t>
            </a:r>
            <a:r>
              <a:rPr lang="cs-CZ" sz="1400" b="0" dirty="0">
                <a:hlinkClick r:id="rId2"/>
              </a:rPr>
              <a:t>https://www.pf.upol.cz/studenti/studium/organizace-studia/#c6820</a:t>
            </a:r>
            <a:br>
              <a:rPr lang="cs-CZ" sz="1000" dirty="0"/>
            </a:br>
            <a:br>
              <a:rPr lang="cs-CZ" altLang="cs-CZ" sz="24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BC91F-F7E3-426F-92F5-D80CE396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16" y="2146664"/>
            <a:ext cx="8095153" cy="42717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sz="2300" b="1" dirty="0">
                <a:ea typeface="Tahoma" panose="020B0604030504040204" pitchFamily="34" charset="0"/>
                <a:cs typeface="Tahoma" panose="020B0604030504040204" pitchFamily="34" charset="0"/>
              </a:rPr>
              <a:t>Důležité předpisy a formuláře pro studenty</a:t>
            </a:r>
            <a:endParaRPr lang="cs-CZ" altLang="cs-CZ" sz="2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- Zákon o vysokých školách č. 111/1998 Sb., Studijní</a:t>
            </a:r>
            <a:r>
              <a:rPr kumimoji="0" lang="cs-CZ" altLang="cs-CZ" sz="1400" b="0" i="0" u="none" strike="noStrike" cap="none" normalizeH="0" dirty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a zkušební řád UP, </a:t>
            </a:r>
            <a:r>
              <a:rPr lang="cs-CZ" altLang="cs-CZ" sz="1400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Vnitřní předpis </a:t>
            </a:r>
            <a:br>
              <a:rPr lang="cs-CZ" altLang="cs-CZ" sz="1400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1400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PF UP PF-A-19/02</a:t>
            </a: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, k provedení Studijního a zkušebního řádu UP, Disciplinární řád pro studenty UP, Směrnice děkanky </a:t>
            </a:r>
            <a:r>
              <a:rPr lang="cs-CZ" altLang="cs-CZ" sz="1400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S-7/2016</a:t>
            </a: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/>
              <a:t>o mimořádných stipendiích, </a:t>
            </a: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atd.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kumimoji="0" lang="cs-CZ" altLang="cs-CZ" sz="14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Formuláře:</a:t>
            </a:r>
            <a:r>
              <a:rPr kumimoji="0" lang="cs-CZ" altLang="cs-CZ" sz="1400" b="0" i="0" u="none" strike="noStrike" cap="none" normalizeH="0" dirty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Žádost, Žádost o uznání předmětu, Žádost o přiznání </a:t>
            </a: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prospěchového stipendia, </a:t>
            </a:r>
            <a:r>
              <a:rPr kumimoji="0" lang="cs-CZ" altLang="cs-CZ" sz="1400" b="0" i="0" u="none" strike="noStrike" cap="none" normalizeH="0" dirty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Evidenční list, atd…</a:t>
            </a:r>
          </a:p>
          <a:p>
            <a:pPr marL="0" indent="0" algn="just">
              <a:buNone/>
            </a:pP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Odkaz:       </a:t>
            </a:r>
            <a:r>
              <a:rPr lang="cs-CZ" altLang="cs-CZ" sz="1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https://www.upol.cz/univerzita/uredni-deska/#c2516</a:t>
            </a:r>
            <a:endParaRPr lang="cs-CZ" altLang="cs-CZ" sz="1400" dirty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altLang="cs-CZ" sz="1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1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https://www.pf.upol.cz/o-fakulte/uredni-deska/#c9406</a:t>
            </a:r>
            <a:endParaRPr lang="cs-CZ" altLang="cs-CZ" sz="1400" dirty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1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https://www.pf.upol.cz/studenti/studium/predpisy-a-formulare/#c6868</a:t>
            </a:r>
            <a:endParaRPr lang="cs-CZ" altLang="cs-CZ" sz="1400" dirty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br>
              <a:rPr lang="cs-CZ" altLang="cs-CZ" sz="1400" b="1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Všechny informace o studijních záležitostech jsou umístěny na webu fakulty. /</a:t>
            </a: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www.pf.upol.cz</a:t>
            </a: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Doporučujeme sledovat e-nástěnku: </a:t>
            </a: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www.pf.upol.cz</a:t>
            </a: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odkaz: Studenti – </a:t>
            </a:r>
            <a:r>
              <a:rPr lang="cs-CZ" altLang="cs-CZ" sz="1400" b="1" u="sng" dirty="0">
                <a:ea typeface="Tahoma" panose="020B0604030504040204" pitchFamily="34" charset="0"/>
                <a:cs typeface="Tahoma" panose="020B0604030504040204" pitchFamily="34" charset="0"/>
              </a:rPr>
              <a:t>Elektronická nástěnka</a:t>
            </a: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altLang="cs-CZ" sz="1400" b="1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altLang="cs-CZ" sz="1300" b="1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82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04E5E90-C99D-40C1-BABB-5F55F746606B}"/>
              </a:ext>
            </a:extLst>
          </p:cNvPr>
          <p:cNvSpPr txBox="1"/>
          <p:nvPr/>
        </p:nvSpPr>
        <p:spPr>
          <a:xfrm>
            <a:off x="583476" y="1140823"/>
            <a:ext cx="4981301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300" b="1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Elektronická nástěnka</a:t>
            </a:r>
            <a:endParaRPr lang="cs-CZ" sz="2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E49434-205B-49D4-A9E4-24FADE74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1" y="2007818"/>
            <a:ext cx="5799908" cy="40509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19F23F0-E2C4-4970-BC50-40B7EBE52148}"/>
              </a:ext>
            </a:extLst>
          </p:cNvPr>
          <p:cNvSpPr txBox="1"/>
          <p:nvPr/>
        </p:nvSpPr>
        <p:spPr>
          <a:xfrm>
            <a:off x="6279649" y="2007818"/>
            <a:ext cx="2719889" cy="31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www.pf.upol.cz</a:t>
            </a:r>
            <a:endParaRPr lang="cs-CZ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cs-CZ" sz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informace určené přímo studentům najdete na webu fakulty – horní šedá lišta, záložka </a:t>
            </a:r>
            <a:r>
              <a:rPr lang="cs-CZ" sz="1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STUDENTI</a:t>
            </a:r>
            <a:endParaRPr lang="cs-CZ" sz="12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−"/>
              <a:tabLst>
                <a:tab pos="457200" algn="l"/>
              </a:tabLst>
            </a:pPr>
            <a:endParaRPr lang="cs-CZ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cs-CZ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cs-CZ" sz="1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cs-CZ" sz="1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Elektronická nástěnka je spolu s  e-mailem nejdůležitějším zdrojem informací </a:t>
            </a:r>
            <a:r>
              <a:rPr lang="cs-CZ" sz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(najdete tam např. informace ohledně změny výuky, zkouškových termínů, informace zahraničního a studijního oddělení, oddělení komunikace, pozvánky na nevýukové akce…) </a:t>
            </a:r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9E5860E-E5AE-43B5-80BF-8B426287669A}"/>
              </a:ext>
            </a:extLst>
          </p:cNvPr>
          <p:cNvCxnSpPr>
            <a:cxnSpLocks/>
          </p:cNvCxnSpPr>
          <p:nvPr/>
        </p:nvCxnSpPr>
        <p:spPr>
          <a:xfrm flipH="1">
            <a:off x="4286409" y="1428689"/>
            <a:ext cx="426720" cy="67926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82C4F5B-7A99-46C9-9E2A-B048A5EDA49F}"/>
              </a:ext>
            </a:extLst>
          </p:cNvPr>
          <p:cNvCxnSpPr/>
          <p:nvPr/>
        </p:nvCxnSpPr>
        <p:spPr>
          <a:xfrm flipH="1">
            <a:off x="6122126" y="3317966"/>
            <a:ext cx="60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4711E65-C869-4604-BCD4-14FB27C974E4}"/>
              </a:ext>
            </a:extLst>
          </p:cNvPr>
          <p:cNvCxnSpPr>
            <a:cxnSpLocks/>
          </p:cNvCxnSpPr>
          <p:nvPr/>
        </p:nvCxnSpPr>
        <p:spPr>
          <a:xfrm flipH="1">
            <a:off x="6122127" y="3317966"/>
            <a:ext cx="939073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16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E0988-7897-4F19-A930-04F112DF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34" y="1375955"/>
            <a:ext cx="8064138" cy="45852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300" b="1" i="0" dirty="0">
                <a:effectLst/>
              </a:rPr>
              <a:t>Kreditový systém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600" b="0" i="0" u="sng" dirty="0">
                <a:effectLst/>
              </a:rPr>
              <a:t>Kredity se získávají za absolvování předmětu</a:t>
            </a:r>
            <a:r>
              <a:rPr lang="cs-CZ" sz="1600" b="0" i="0" dirty="0">
                <a:effectLst/>
              </a:rPr>
              <a:t>, tj. ukončením předmětu stanoveným způsobem /Ko, Zp, Zk/ daným studijním plánem pro příslušný akademický rok.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Student je povinen získat </a:t>
            </a:r>
            <a:r>
              <a:rPr lang="cs-CZ" sz="1600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 prvním akad</a:t>
            </a:r>
            <a:r>
              <a:rPr lang="cs-CZ" sz="1600" b="1" u="sng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emickém</a:t>
            </a:r>
            <a:r>
              <a:rPr lang="cs-CZ" sz="1600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roce svého studia </a:t>
            </a:r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 15. března příslušného kalendářního roku alespoň </a:t>
            </a:r>
            <a:r>
              <a:rPr lang="cs-CZ" sz="1600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kreditů</a:t>
            </a:r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cs-CZ" sz="1600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(SZŘ čl. 11, odst. 3)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6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 postup do vyššího ročníku: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6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 student povinen získat </a:t>
            </a:r>
            <a:r>
              <a:rPr lang="cs-CZ" sz="16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 každém akademickém roce</a:t>
            </a:r>
            <a:r>
              <a:rPr lang="cs-CZ" sz="16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svého studia </a:t>
            </a:r>
            <a:r>
              <a:rPr lang="cs-CZ" sz="16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alespoň 40 kreditů</a:t>
            </a:r>
            <a:r>
              <a:rPr lang="cs-CZ" sz="16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>
                <a:ea typeface="Tahoma" panose="020B0604030504040204" pitchFamily="34" charset="0"/>
                <a:cs typeface="Tahoma" panose="020B0604030504040204" pitchFamily="34" charset="0"/>
              </a:rPr>
              <a:t>(za předměty typu A + B + C celkem) </a:t>
            </a:r>
            <a:r>
              <a:rPr lang="cs-CZ" sz="16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 nutností absolvovat podruhé zapsaný předmět</a:t>
            </a:r>
            <a:r>
              <a:rPr lang="cs-CZ" sz="16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anebo takový počet kreditů, aby jejich součet s počtem kreditů získaných v předchozím akademickém roce dosahoval alespoň 80 rovněž s nutností absolvovat podruhé zapsaný předmět. </a:t>
            </a:r>
          </a:p>
          <a:p>
            <a:pPr marL="0" indent="0" algn="just">
              <a:buNone/>
            </a:pPr>
            <a:r>
              <a:rPr lang="cs-CZ" sz="1600" b="1" dirty="0">
                <a:solidFill>
                  <a:srgbClr val="7030A0"/>
                </a:solidFill>
              </a:rPr>
              <a:t>V průběhu celého studia:</a:t>
            </a:r>
            <a:endParaRPr lang="cs-CZ" sz="1600" b="1" i="0" dirty="0">
              <a:solidFill>
                <a:srgbClr val="7030A0"/>
              </a:solidFill>
              <a:effectLst/>
            </a:endParaRPr>
          </a:p>
          <a:p>
            <a:pPr algn="just"/>
            <a:r>
              <a:rPr lang="cs-CZ" sz="1600" b="1" i="0" dirty="0">
                <a:solidFill>
                  <a:srgbClr val="7030A0"/>
                </a:solidFill>
                <a:effectLst/>
              </a:rPr>
              <a:t>v pětiletém magisterském studiu je nutno získat 300 kreditů, </a:t>
            </a:r>
          </a:p>
          <a:p>
            <a:pPr algn="just"/>
            <a:r>
              <a:rPr lang="cs-CZ" sz="1600" b="1" i="0" dirty="0">
                <a:solidFill>
                  <a:srgbClr val="7030A0"/>
                </a:solidFill>
                <a:effectLst/>
              </a:rPr>
              <a:t>v bakalářském studiu 180 kreditů, </a:t>
            </a:r>
          </a:p>
          <a:p>
            <a:pPr algn="just"/>
            <a:r>
              <a:rPr lang="cs-CZ" sz="1600" b="1" i="0" dirty="0">
                <a:solidFill>
                  <a:srgbClr val="7030A0"/>
                </a:solidFill>
                <a:effectLst/>
              </a:rPr>
              <a:t>v navazujícím magisterském studiu 120 kreditů.</a:t>
            </a:r>
          </a:p>
        </p:txBody>
      </p:sp>
    </p:spTree>
    <p:extLst>
      <p:ext uri="{BB962C8B-B14F-4D97-AF65-F5344CB8AC3E}">
        <p14:creationId xmlns:p14="http://schemas.microsoft.com/office/powerpoint/2010/main" val="89759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AE3588F-B251-41CE-8805-6482A6B7D314}"/>
              </a:ext>
            </a:extLst>
          </p:cNvPr>
          <p:cNvSpPr txBox="1"/>
          <p:nvPr/>
        </p:nvSpPr>
        <p:spPr>
          <a:xfrm>
            <a:off x="552902" y="930215"/>
            <a:ext cx="7893734" cy="581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systému STAG</a:t>
            </a:r>
          </a:p>
          <a:p>
            <a:pPr algn="just"/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Veškerá studijní agenda je vedena elektronickým systémem 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(Studijní agenda). </a:t>
            </a: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systému STAG probíhá mj. </a:t>
            </a:r>
          </a:p>
          <a:p>
            <a:pPr algn="just"/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ZÁPIS NA PŘEDMĚTY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/tj. tvorba rozvrhu/</a:t>
            </a:r>
          </a:p>
          <a:p>
            <a:pPr algn="just"/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ZAPISOVÁNÍ KE SPLNĚNÍ STUDIJNÍCH POVINNOSTÍ (Zp, Ko, Zk)</a:t>
            </a: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do informačních systémů UP STAG/PORTAL vyžaduje zadání Uživatelského jména a hesla. Link na nastavení hesla bude zapsaným studentům zaslán prostřednictvím e-mailu nejpozději 2 dny po zápisu do studia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1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do studia – k 1. září 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 zápisu do studia je studentovi přiděleno osobní číslo.</a:t>
            </a:r>
            <a:b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Návod, jak se přihlásit do univerzitních informačních systémů (STAG, menza, </a:t>
            </a:r>
            <a:b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e-mail):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https://wiki.upol.cz/upwiki/Nastaveni_hesla</a:t>
            </a: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https://wiki.upol.cz/upwiki/WiFi</a:t>
            </a:r>
            <a:endParaRPr lang="cs-CZ" sz="1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5FC668-1CCA-4339-858C-3FBCF1D8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0" y="1071063"/>
            <a:ext cx="1696972" cy="1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629AC39-E6E9-4E8C-B364-348560B7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6" y="1428706"/>
            <a:ext cx="6636243" cy="424928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08A2513-5507-4A18-B11C-3A8833CCAC59}"/>
              </a:ext>
            </a:extLst>
          </p:cNvPr>
          <p:cNvSpPr txBox="1"/>
          <p:nvPr/>
        </p:nvSpPr>
        <p:spPr>
          <a:xfrm>
            <a:off x="6653348" y="1975072"/>
            <a:ext cx="2213934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získání přihlašovacích údajů je možné přihlásit se do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Portálu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/tj. rozcestníku/, který vás nasměruje na vámi požadovanou aplikaci.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pravém horním rohu obrazovky se student přihlašuje přiděleným jménem a heslem.</a:t>
            </a:r>
          </a:p>
          <a:p>
            <a:pPr algn="just"/>
            <a:endParaRPr lang="cs-CZ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https://portal.upol.cz/</a:t>
            </a:r>
            <a:endParaRPr lang="cs-CZ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Šipka: doleva 4">
            <a:extLst>
              <a:ext uri="{FF2B5EF4-FFF2-40B4-BE49-F238E27FC236}">
                <a16:creationId xmlns:a16="http://schemas.microsoft.com/office/drawing/2014/main" id="{39ACDBE1-AB90-4FCD-8D80-D39AA820C9A3}"/>
              </a:ext>
            </a:extLst>
          </p:cNvPr>
          <p:cNvSpPr/>
          <p:nvPr/>
        </p:nvSpPr>
        <p:spPr>
          <a:xfrm>
            <a:off x="6839482" y="1489666"/>
            <a:ext cx="978408" cy="295591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1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68B0DB5-5B52-4117-A875-8DCF9E4A38B3}"/>
              </a:ext>
            </a:extLst>
          </p:cNvPr>
          <p:cNvSpPr txBox="1"/>
          <p:nvPr/>
        </p:nvSpPr>
        <p:spPr>
          <a:xfrm>
            <a:off x="557349" y="1236618"/>
            <a:ext cx="8006359" cy="49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na předměty v systému STAG: (ROZVRH)</a:t>
            </a:r>
          </a:p>
          <a:p>
            <a:pPr marL="0" indent="0" algn="just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zápisu předmětů do systému STAG na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zimní semestr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(ZS) akademického roku 2026/2027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ročník: 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9. 2026 od 11.00 hod. do 20. 9. 2026 do 24.00 hod. -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 vnitřní norma UP </a:t>
            </a:r>
            <a:r>
              <a:rPr lang="cs-CZ" sz="1600" dirty="0">
                <a:solidFill>
                  <a:srgbClr val="954F7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č.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R-B-26/02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(Mezní termín pro odepisování předmětů do 29. 9. 2026).</a:t>
            </a:r>
          </a:p>
          <a:p>
            <a:pPr algn="just"/>
            <a:endParaRPr lang="cs-CZ" sz="1600" b="1" dirty="0">
              <a:solidFill>
                <a:srgbClr val="7030A0"/>
              </a:solidFill>
              <a:highlight>
                <a:srgbClr val="FFFF00"/>
              </a:highligh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https://stag.upol.cz/portal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kliknout na „Přihlásit se“, vyplnit Uživatelské jméno a heslo; STAG-odkaz Moje studium a Předzápis. 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NÁPOVĚDA: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https://is-stag.zcu.cz/napoveda/stag-v-portalu/studium_predzapis.html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PLÁNY: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https://www.pf.upol.cz/studenti/studium/studijni-plany-a-rozvrhy/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OBSAHOVÁ NÁPLŇ PŘEDMĚTŮ: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https://stag.upol.cz/portal/studium/prohlizeni.html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DISTANČNÍ STUDIUM: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https://www.pf.upol.cz/studenti/studium/organizace-studia/#c99695</a:t>
            </a:r>
            <a:endParaRPr lang="cs-CZ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409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53168</TotalTime>
  <Words>2826</Words>
  <Application>Microsoft Office PowerPoint</Application>
  <PresentationFormat>Vlastní</PresentationFormat>
  <Paragraphs>239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Office</vt:lpstr>
      <vt:lpstr>Prezentace aplikace PowerPoint</vt:lpstr>
      <vt:lpstr>Zápis do 1. ročníku studia proběhne KORESPONDENČNĚ</vt:lpstr>
      <vt:lpstr>Prezentace aplikace PowerPoint</vt:lpstr>
      <vt:lpstr>Organizace studia na PRÁVNICKÉ FAKULTĚ  ODKAZ:  https://www.pf.upol.cz/studenti/studium/organizace-studia/#c6820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AKADEMICKÝ ROK 2023/2024     Zápis do studia na Právnické fakultě UP  v Olomouci</dc:title>
  <dc:creator>Brenova Vladena</dc:creator>
  <cp:lastModifiedBy>Brenova Vladena</cp:lastModifiedBy>
  <cp:revision>33</cp:revision>
  <dcterms:created xsi:type="dcterms:W3CDTF">2023-04-21T08:18:29Z</dcterms:created>
  <dcterms:modified xsi:type="dcterms:W3CDTF">2026-07-20T07:10:23Z</dcterms:modified>
</cp:coreProperties>
</file>