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handoutMasterIdLst>
    <p:handoutMasterId r:id="rId21"/>
  </p:handoutMasterIdLst>
  <p:sldIdLst>
    <p:sldId id="256" r:id="rId2"/>
    <p:sldId id="257" r:id="rId3"/>
    <p:sldId id="258" r:id="rId4"/>
    <p:sldId id="261" r:id="rId5"/>
    <p:sldId id="260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6" r:id="rId14"/>
    <p:sldId id="271" r:id="rId15"/>
    <p:sldId id="277" r:id="rId16"/>
    <p:sldId id="272" r:id="rId17"/>
    <p:sldId id="273" r:id="rId18"/>
    <p:sldId id="274" r:id="rId19"/>
    <p:sldId id="275" r:id="rId20"/>
  </p:sldIdLst>
  <p:sldSz cx="9144000" cy="6858000" type="screen4x3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A9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1543" cy="341064"/>
          </a:xfrm>
          <a:prstGeom prst="rect">
            <a:avLst/>
          </a:prstGeom>
        </p:spPr>
        <p:txBody>
          <a:bodyPr vert="horz" lIns="91434" tIns="45716" rIns="91434" bIns="45716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800" y="1"/>
            <a:ext cx="4301543" cy="341064"/>
          </a:xfrm>
          <a:prstGeom prst="rect">
            <a:avLst/>
          </a:prstGeom>
        </p:spPr>
        <p:txBody>
          <a:bodyPr vert="horz" lIns="91434" tIns="45716" rIns="91434" bIns="45716" rtlCol="0"/>
          <a:lstStyle>
            <a:lvl1pPr algn="r">
              <a:defRPr sz="1200"/>
            </a:lvl1pPr>
          </a:lstStyle>
          <a:p>
            <a:fld id="{2547B5E0-4A8C-40F8-AEBA-893C32E51E13}" type="datetimeFigureOut">
              <a:rPr lang="cs-CZ" smtClean="0"/>
              <a:t>20.03.2018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6456614"/>
            <a:ext cx="4301543" cy="341064"/>
          </a:xfrm>
          <a:prstGeom prst="rect">
            <a:avLst/>
          </a:prstGeom>
        </p:spPr>
        <p:txBody>
          <a:bodyPr vert="horz" lIns="91434" tIns="45716" rIns="91434" bIns="45716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800" y="6456614"/>
            <a:ext cx="4301543" cy="341064"/>
          </a:xfrm>
          <a:prstGeom prst="rect">
            <a:avLst/>
          </a:prstGeom>
        </p:spPr>
        <p:txBody>
          <a:bodyPr vert="horz" lIns="91434" tIns="45716" rIns="91434" bIns="45716" rtlCol="0" anchor="b"/>
          <a:lstStyle>
            <a:lvl1pPr algn="r">
              <a:defRPr sz="1200"/>
            </a:lvl1pPr>
          </a:lstStyle>
          <a:p>
            <a:fld id="{E7B3D1BB-6483-42C8-A312-91ED1419A2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895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0422C-BEB9-4638-BFAC-F1D23C73DCF3}" type="datetimeFigureOut">
              <a:rPr lang="cs-CZ" smtClean="0"/>
              <a:t>20.03.2018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8E35-BB1A-412F-9E7B-457ADF89808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5004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0422C-BEB9-4638-BFAC-F1D23C73DCF3}" type="datetimeFigureOut">
              <a:rPr lang="cs-CZ" smtClean="0"/>
              <a:t>20.03.2018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8E35-BB1A-412F-9E7B-457ADF89808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7985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0422C-BEB9-4638-BFAC-F1D23C73DCF3}" type="datetimeFigureOut">
              <a:rPr lang="cs-CZ" smtClean="0"/>
              <a:t>20.03.2018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8E35-BB1A-412F-9E7B-457ADF89808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1079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0422C-BEB9-4638-BFAC-F1D23C73DCF3}" type="datetimeFigureOut">
              <a:rPr lang="cs-CZ" smtClean="0"/>
              <a:t>20.03.2018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8E35-BB1A-412F-9E7B-457ADF89808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0005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0422C-BEB9-4638-BFAC-F1D23C73DCF3}" type="datetimeFigureOut">
              <a:rPr lang="cs-CZ" smtClean="0"/>
              <a:t>20.03.2018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8E35-BB1A-412F-9E7B-457ADF89808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7251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0422C-BEB9-4638-BFAC-F1D23C73DCF3}" type="datetimeFigureOut">
              <a:rPr lang="cs-CZ" smtClean="0"/>
              <a:t>20.03.2018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8E35-BB1A-412F-9E7B-457ADF89808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8406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0422C-BEB9-4638-BFAC-F1D23C73DCF3}" type="datetimeFigureOut">
              <a:rPr lang="cs-CZ" smtClean="0"/>
              <a:t>20.03.2018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8E35-BB1A-412F-9E7B-457ADF89808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4627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0422C-BEB9-4638-BFAC-F1D23C73DCF3}" type="datetimeFigureOut">
              <a:rPr lang="cs-CZ" smtClean="0"/>
              <a:t>20.03.2018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8E35-BB1A-412F-9E7B-457ADF89808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8455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0422C-BEB9-4638-BFAC-F1D23C73DCF3}" type="datetimeFigureOut">
              <a:rPr lang="cs-CZ" smtClean="0"/>
              <a:t>20.03.2018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8E35-BB1A-412F-9E7B-457ADF89808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3948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0422C-BEB9-4638-BFAC-F1D23C73DCF3}" type="datetimeFigureOut">
              <a:rPr lang="cs-CZ" smtClean="0"/>
              <a:t>20.03.2018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8E35-BB1A-412F-9E7B-457ADF89808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9714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0422C-BEB9-4638-BFAC-F1D23C73DCF3}" type="datetimeFigureOut">
              <a:rPr lang="cs-CZ" smtClean="0"/>
              <a:t>20.03.2018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8E35-BB1A-412F-9E7B-457ADF89808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8160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0422C-BEB9-4638-BFAC-F1D23C73DCF3}" type="datetimeFigureOut">
              <a:rPr lang="cs-CZ" smtClean="0"/>
              <a:t>20.03.2018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D8E35-BB1A-412F-9E7B-457ADF89808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170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simona.cerna@upol.cz" TargetMode="External"/><Relationship Id="rId2" Type="http://schemas.openxmlformats.org/officeDocument/2006/relationships/hyperlink" Target="mailto:vladimira.zlutirova@upol.cz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iro.upol.cz/studium-v-zahranici/cestovni-pojisteni/" TargetMode="External"/><Relationship Id="rId2" Type="http://schemas.openxmlformats.org/officeDocument/2006/relationships/hyperlink" Target="mailto:jirka@zapletalovi.cz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f.upol.cz/ru/studenti/zahranicni-oddeleni/erasmus/#c4951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f.upol.cz/ru/studenti/zahranicni-oddeleni/erasmus/#c4951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lucie.kovarikova@upol.cz" TargetMode="External"/><Relationship Id="rId7" Type="http://schemas.openxmlformats.org/officeDocument/2006/relationships/hyperlink" Target="mailto:simona.cerna@upol.cz" TargetMode="External"/><Relationship Id="rId2" Type="http://schemas.openxmlformats.org/officeDocument/2006/relationships/hyperlink" Target="mailto:martin.faix@upol.cz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vladimira.zlutirova@upol.cz" TargetMode="External"/><Relationship Id="rId5" Type="http://schemas.openxmlformats.org/officeDocument/2006/relationships/hyperlink" Target="mailto:yvona.vyhnankova@upol.cz" TargetMode="External"/><Relationship Id="rId4" Type="http://schemas.openxmlformats.org/officeDocument/2006/relationships/hyperlink" Target="mailto:radana.kuncova@upol.cz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f.upol.cz/studenti/zahranicni-oddeleni/#c6319" TargetMode="External"/><Relationship Id="rId2" Type="http://schemas.openxmlformats.org/officeDocument/2006/relationships/hyperlink" Target="https://iro.upol.cz/erasmus/studiu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rasmus-databaze.naep.cz/modules/erasmus/" TargetMode="External"/><Relationship Id="rId4" Type="http://schemas.openxmlformats.org/officeDocument/2006/relationships/hyperlink" Target="http://www.naep.cz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f.upol.cz/studenti/zahranicni-oddeleni/erasmu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erasmusplus.cz/cz/mobilita-osob-vysokoskolske-vzdelavani/studenti-ze-znevyhodneneho-socio-ekonomickeho-prostredi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8000">
              <a:srgbClr val="16A9F2"/>
            </a:gs>
            <a:gs pos="100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81212"/>
            <a:ext cx="9144000" cy="3476625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2520949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"/>
              </a:rPr>
              <a:t/>
            </a:r>
            <a:b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"/>
              </a:rPr>
            </a:br>
            <a: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"/>
              </a:rPr>
              <a:t>Informace </a:t>
            </a:r>
            <a:r>
              <a:rPr lang="cs-CZ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"/>
              </a:rPr>
              <a:t>pro vyjíždějící studenty na program Erasmus+ v akademickém roce </a:t>
            </a:r>
            <a: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"/>
              </a:rPr>
              <a:t>2018/2019</a:t>
            </a:r>
            <a:r>
              <a:rPr lang="cs-CZ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800" b="1" dirty="0"/>
              <a:t/>
            </a:r>
            <a:br>
              <a:rPr lang="cs-CZ" sz="4800" b="1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514350" y="2520949"/>
            <a:ext cx="788670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					            </a:t>
            </a:r>
          </a:p>
          <a:p>
            <a:pPr marL="0" indent="0" algn="ctr">
              <a:buNone/>
            </a:pPr>
            <a:endParaRPr lang="cs-CZ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cs-CZ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cs-CZ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cs-CZ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Zahraniční </a:t>
            </a: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oddělení PF UP v Olomouci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487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8000">
              <a:srgbClr val="16A9F2"/>
            </a:gs>
            <a:gs pos="100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sz="4400" b="1" dirty="0">
                <a:solidFill>
                  <a:schemeClr val="bg1"/>
                </a:solidFill>
              </a:rPr>
              <a:t/>
            </a:r>
            <a:br>
              <a:rPr lang="cs-CZ" sz="4400" b="1" dirty="0">
                <a:solidFill>
                  <a:schemeClr val="bg1"/>
                </a:solidFill>
              </a:rPr>
            </a:br>
            <a:r>
              <a:rPr lang="cs-CZ" sz="4800" b="1" dirty="0">
                <a:solidFill>
                  <a:schemeClr val="bg1"/>
                </a:solidFill>
              </a:rPr>
              <a:t/>
            </a:r>
            <a:br>
              <a:rPr lang="cs-CZ" sz="4800" b="1" dirty="0">
                <a:solidFill>
                  <a:schemeClr val="bg1"/>
                </a:solidFill>
              </a:rPr>
            </a:b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235131" y="217535"/>
            <a:ext cx="8673737" cy="6609806"/>
          </a:xfrm>
          <a:ln>
            <a:noFill/>
          </a:ln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None/>
              <a:defRPr/>
            </a:pPr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Výše stipendií pro </a:t>
            </a:r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akad</a:t>
            </a:r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rok 2017/2018</a:t>
            </a:r>
            <a:r>
              <a:rPr lang="cs-CZ" sz="3200" b="1" i="1" u="sng" dirty="0"/>
              <a:t/>
            </a:r>
            <a:br>
              <a:rPr lang="cs-CZ" sz="3200" b="1" i="1" u="sng" dirty="0"/>
            </a:br>
            <a:endParaRPr lang="cs-CZ" sz="2400" b="1" i="1" u="sng" dirty="0"/>
          </a:p>
          <a:p>
            <a:pPr algn="ctr">
              <a:lnSpc>
                <a:spcPct val="80000"/>
              </a:lnSpc>
              <a:buNone/>
              <a:defRPr/>
            </a:pPr>
            <a:endParaRPr lang="cs-CZ" sz="2400" b="1" i="1" u="sng" dirty="0"/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  <a:defRPr/>
            </a:pPr>
            <a:endParaRPr lang="cs-CZ" sz="2400" dirty="0" smtClean="0"/>
          </a:p>
          <a:p>
            <a:pPr marL="0" indent="0" defTabSz="182563">
              <a:lnSpc>
                <a:spcPct val="80000"/>
              </a:lnSpc>
              <a:buNone/>
              <a:tabLst>
                <a:tab pos="269875" algn="l"/>
                <a:tab pos="6997700" algn="l"/>
                <a:tab pos="7440613" algn="l"/>
              </a:tabLst>
              <a:defRPr/>
            </a:pPr>
            <a:endParaRPr lang="cs-CZ" sz="2400" dirty="0" smtClean="0"/>
          </a:p>
          <a:p>
            <a:pPr marL="0" indent="0">
              <a:buNone/>
            </a:pPr>
            <a:endParaRPr lang="cs-CZ" sz="1400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cs-CZ" sz="4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cs-CZ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19138" indent="-366713">
              <a:lnSpc>
                <a:spcPct val="100000"/>
              </a:lnSpc>
              <a:buNone/>
              <a:defRPr/>
            </a:pPr>
            <a:endParaRPr lang="cs-CZ" sz="2400" dirty="0" smtClean="0"/>
          </a:p>
          <a:p>
            <a:pPr>
              <a:lnSpc>
                <a:spcPct val="80000"/>
              </a:lnSpc>
              <a:buNone/>
              <a:defRPr/>
            </a:pPr>
            <a:endParaRPr lang="cs-CZ" sz="2400" dirty="0">
              <a:solidFill>
                <a:srgbClr val="FFCC00"/>
              </a:solidFill>
            </a:endParaRP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endParaRPr lang="cs-CZ" sz="1100" b="1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3113211"/>
              </p:ext>
            </p:extLst>
          </p:nvPr>
        </p:nvGraphicFramePr>
        <p:xfrm>
          <a:off x="628650" y="1562099"/>
          <a:ext cx="7648576" cy="4619625"/>
        </p:xfrm>
        <a:graphic>
          <a:graphicData uri="http://schemas.openxmlformats.org/drawingml/2006/table">
            <a:tbl>
              <a:tblPr firstRow="1" firstCol="1" bandRow="1"/>
              <a:tblGrid>
                <a:gridCol w="1791026">
                  <a:extLst>
                    <a:ext uri="{9D8B030D-6E8A-4147-A177-3AD203B41FA5}">
                      <a16:colId xmlns:a16="http://schemas.microsoft.com/office/drawing/2014/main" val="3805162426"/>
                    </a:ext>
                  </a:extLst>
                </a:gridCol>
                <a:gridCol w="2511825">
                  <a:extLst>
                    <a:ext uri="{9D8B030D-6E8A-4147-A177-3AD203B41FA5}">
                      <a16:colId xmlns:a16="http://schemas.microsoft.com/office/drawing/2014/main" val="3082037055"/>
                    </a:ext>
                  </a:extLst>
                </a:gridCol>
                <a:gridCol w="3345725">
                  <a:extLst>
                    <a:ext uri="{9D8B030D-6E8A-4147-A177-3AD203B41FA5}">
                      <a16:colId xmlns:a16="http://schemas.microsoft.com/office/drawing/2014/main" val="4071630583"/>
                    </a:ext>
                  </a:extLst>
                </a:gridCol>
              </a:tblGrid>
              <a:tr h="15352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Skupina 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Vyšší životní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náklady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Dánsko, Finsko, Irsko, Island, Lichtenštejnsko, Lucembursko, Norsko, Švédsko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Velká Británie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510 EUR / měsíc – studium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660 EUR /měsíc - stáž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6692750"/>
                  </a:ext>
                </a:extLst>
              </a:tr>
              <a:tr h="15352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Skupina 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Střední životní náklady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Belgie, Francie, Itálie, Kypr, Malta, Německo, Nizozemsko, Portugalsko, Rakousko, Řecko, Španělsko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450 EUR / měsíc – studium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600 EUR / měsíc – stáž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4989962"/>
                  </a:ext>
                </a:extLst>
              </a:tr>
              <a:tr h="15490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Skupina 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Nižší životní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náklady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Bulharsko, Estonsko, Chorvatsko, Litva, Lotyšsko, Maďarsko, Makedonie, Polsko, Rumunsko, Slovensko, Slovinsko, Turecko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330 EUR / měsíc – studium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480 EUR / měsíc - stáž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0849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785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8000">
              <a:srgbClr val="16A9F2"/>
            </a:gs>
            <a:gs pos="100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sz="4400" b="1" dirty="0">
                <a:solidFill>
                  <a:schemeClr val="bg1"/>
                </a:solidFill>
              </a:rPr>
              <a:t/>
            </a:r>
            <a:br>
              <a:rPr lang="cs-CZ" sz="4400" b="1" dirty="0">
                <a:solidFill>
                  <a:schemeClr val="bg1"/>
                </a:solidFill>
              </a:rPr>
            </a:br>
            <a:r>
              <a:rPr lang="cs-CZ" sz="4800" b="1" dirty="0">
                <a:solidFill>
                  <a:schemeClr val="bg1"/>
                </a:solidFill>
              </a:rPr>
              <a:t/>
            </a:r>
            <a:br>
              <a:rPr lang="cs-CZ" sz="4800" b="1" dirty="0">
                <a:solidFill>
                  <a:schemeClr val="bg1"/>
                </a:solidFill>
              </a:rPr>
            </a:b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235131" y="217535"/>
            <a:ext cx="8673737" cy="6609806"/>
          </a:xfrm>
          <a:ln>
            <a:noFill/>
          </a:ln>
        </p:spPr>
        <p:txBody>
          <a:bodyPr>
            <a:normAutofit fontScale="32500" lnSpcReduction="20000"/>
          </a:bodyPr>
          <a:lstStyle/>
          <a:p>
            <a:pPr algn="ctr">
              <a:lnSpc>
                <a:spcPct val="80000"/>
              </a:lnSpc>
              <a:buNone/>
              <a:defRPr/>
            </a:pPr>
            <a:r>
              <a:rPr lang="cs-CZ" sz="1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Výplata stipendia</a:t>
            </a:r>
          </a:p>
          <a:p>
            <a:pPr>
              <a:lnSpc>
                <a:spcPct val="80000"/>
              </a:lnSpc>
              <a:buNone/>
              <a:defRPr/>
            </a:pPr>
            <a:endParaRPr lang="cs-CZ" sz="1000" b="1" dirty="0"/>
          </a:p>
          <a:p>
            <a:pPr>
              <a:lnSpc>
                <a:spcPct val="80000"/>
              </a:lnSpc>
              <a:buNone/>
              <a:defRPr/>
            </a:pPr>
            <a:endParaRPr lang="cs-CZ" sz="1000" b="1" dirty="0"/>
          </a:p>
          <a:p>
            <a:pPr marL="0" indent="0">
              <a:buNone/>
            </a:pPr>
            <a:endParaRPr lang="cs-CZ" sz="1400" b="1" dirty="0" smtClean="0">
              <a:solidFill>
                <a:schemeClr val="bg1"/>
              </a:solidFill>
            </a:endParaRPr>
          </a:p>
          <a:p>
            <a:pPr marL="450850" indent="-273050">
              <a:lnSpc>
                <a:spcPct val="120000"/>
              </a:lnSpc>
              <a:defRPr/>
            </a:pPr>
            <a:r>
              <a:rPr lang="cs-CZ" sz="6200" dirty="0" smtClean="0"/>
              <a:t>zajišťuje Zahraniční oddělení UP na Rektorátu UP </a:t>
            </a:r>
            <a:r>
              <a:rPr lang="cs-CZ" sz="6200" dirty="0" smtClean="0">
                <a:sym typeface="Wingdings 3" panose="05040102010807070707" pitchFamily="18" charset="2"/>
              </a:rPr>
              <a:t> uzavření tzv. </a:t>
            </a:r>
            <a:r>
              <a:rPr lang="cs-CZ" sz="6200" i="1" dirty="0" smtClean="0">
                <a:sym typeface="Wingdings 3" panose="05040102010807070707" pitchFamily="18" charset="2"/>
              </a:rPr>
              <a:t>účastnické smlouvy</a:t>
            </a:r>
          </a:p>
          <a:p>
            <a:pPr marL="450850" indent="-273050">
              <a:lnSpc>
                <a:spcPct val="120000"/>
              </a:lnSpc>
              <a:defRPr/>
            </a:pPr>
            <a:r>
              <a:rPr lang="cs-CZ" sz="6200" dirty="0"/>
              <a:t>k účastnické smlouvě potřebujete potvrzení o přijetí ze zahraničí (e-mail nebo akceptační dopis) a kopii potvrzeného </a:t>
            </a:r>
            <a:r>
              <a:rPr lang="cs-CZ" sz="6200" dirty="0" err="1"/>
              <a:t>Learning</a:t>
            </a:r>
            <a:r>
              <a:rPr lang="cs-CZ" sz="6200" dirty="0"/>
              <a:t> </a:t>
            </a:r>
            <a:r>
              <a:rPr lang="cs-CZ" sz="6200" dirty="0" err="1"/>
              <a:t>Agreementu</a:t>
            </a:r>
            <a:r>
              <a:rPr lang="cs-CZ" sz="6200" dirty="0"/>
              <a:t> ze zahraničí (univerzity často nezasílají, proto možnost výjimečně dodat až po příjezdu do zahraničí)</a:t>
            </a:r>
          </a:p>
          <a:p>
            <a:pPr marL="450850" indent="-273050">
              <a:lnSpc>
                <a:spcPct val="120000"/>
              </a:lnSpc>
              <a:defRPr/>
            </a:pPr>
            <a:r>
              <a:rPr lang="cs-CZ" sz="6200" dirty="0" smtClean="0"/>
              <a:t>finanční </a:t>
            </a:r>
            <a:r>
              <a:rPr lang="cs-CZ" sz="6200" dirty="0"/>
              <a:t>příspěvek </a:t>
            </a:r>
            <a:r>
              <a:rPr lang="cs-CZ" sz="6200" dirty="0">
                <a:solidFill>
                  <a:srgbClr val="FFC000"/>
                </a:solidFill>
              </a:rPr>
              <a:t>není zasílán po měsících</a:t>
            </a:r>
            <a:r>
              <a:rPr lang="cs-CZ" sz="6200" dirty="0"/>
              <a:t>, ale celková částka příspěvku je </a:t>
            </a:r>
            <a:r>
              <a:rPr lang="cs-CZ" sz="6200" dirty="0" smtClean="0"/>
              <a:t>      rozdělena </a:t>
            </a:r>
            <a:r>
              <a:rPr lang="cs-CZ" sz="6200" dirty="0">
                <a:solidFill>
                  <a:srgbClr val="FFC000"/>
                </a:solidFill>
              </a:rPr>
              <a:t>do 2 nebo 3 splátek podle délky </a:t>
            </a:r>
            <a:r>
              <a:rPr lang="cs-CZ" sz="6200" dirty="0" smtClean="0">
                <a:solidFill>
                  <a:srgbClr val="FFC000"/>
                </a:solidFill>
              </a:rPr>
              <a:t>pobytu</a:t>
            </a:r>
            <a:endParaRPr lang="cs-CZ" sz="6200" dirty="0">
              <a:solidFill>
                <a:srgbClr val="FFC000"/>
              </a:solidFill>
            </a:endParaRPr>
          </a:p>
          <a:p>
            <a:pPr marL="450850" indent="-273050">
              <a:lnSpc>
                <a:spcPct val="120000"/>
              </a:lnSpc>
              <a:defRPr/>
            </a:pPr>
            <a:r>
              <a:rPr lang="cs-CZ" sz="6200" dirty="0" smtClean="0"/>
              <a:t>termín </a:t>
            </a:r>
            <a:r>
              <a:rPr lang="cs-CZ" sz="6200" dirty="0"/>
              <a:t>výplaty splátek bude dohodnut </a:t>
            </a:r>
            <a:r>
              <a:rPr lang="cs-CZ" sz="6200" dirty="0" smtClean="0"/>
              <a:t>v tzv</a:t>
            </a:r>
            <a:r>
              <a:rPr lang="cs-CZ" sz="6200" dirty="0"/>
              <a:t>. </a:t>
            </a:r>
            <a:r>
              <a:rPr lang="cs-CZ" sz="6200" dirty="0" smtClean="0"/>
              <a:t>Účastnické smlouvě; první </a:t>
            </a:r>
            <a:r>
              <a:rPr lang="cs-CZ" sz="6200" dirty="0"/>
              <a:t>částka zasílána většinou  cca 14 dní před odjezdem studenta do </a:t>
            </a:r>
            <a:r>
              <a:rPr lang="cs-CZ" sz="6200" dirty="0" smtClean="0"/>
              <a:t>zahraničí</a:t>
            </a:r>
            <a:endParaRPr lang="cs-CZ" sz="6200" dirty="0"/>
          </a:p>
          <a:p>
            <a:pPr marL="450850" indent="-273050">
              <a:lnSpc>
                <a:spcPct val="120000"/>
              </a:lnSpc>
              <a:defRPr/>
            </a:pPr>
            <a:r>
              <a:rPr lang="cs-CZ" sz="6200" dirty="0" smtClean="0"/>
              <a:t>účastnickou </a:t>
            </a:r>
            <a:r>
              <a:rPr lang="cs-CZ" sz="6200" dirty="0"/>
              <a:t>smlouvu je nutno podepsat alespoň </a:t>
            </a:r>
            <a:r>
              <a:rPr lang="cs-CZ" sz="6200" dirty="0" smtClean="0">
                <a:solidFill>
                  <a:srgbClr val="FFC000"/>
                </a:solidFill>
              </a:rPr>
              <a:t>1 měsíc před odjezdem </a:t>
            </a:r>
            <a:r>
              <a:rPr lang="cs-CZ" sz="6200" dirty="0" smtClean="0"/>
              <a:t>u </a:t>
            </a:r>
            <a:r>
              <a:rPr lang="cs-CZ" sz="6200" dirty="0"/>
              <a:t>Mgr. Vladimíry </a:t>
            </a:r>
            <a:r>
              <a:rPr lang="cs-CZ" sz="6200" dirty="0" smtClean="0"/>
              <a:t>Žlutířové (</a:t>
            </a:r>
            <a:r>
              <a:rPr lang="cs-CZ" sz="6200" dirty="0" smtClean="0">
                <a:solidFill>
                  <a:srgbClr val="FFFF66"/>
                </a:solidFill>
                <a:hlinkClick r:id="rId2"/>
              </a:rPr>
              <a:t>vladimira.zlutirova@upol.cz</a:t>
            </a:r>
            <a:r>
              <a:rPr lang="cs-CZ" sz="6200" dirty="0" smtClean="0">
                <a:solidFill>
                  <a:srgbClr val="FFFF66"/>
                </a:solidFill>
              </a:rPr>
              <a:t>, </a:t>
            </a:r>
            <a:r>
              <a:rPr lang="cs-CZ" sz="6200" dirty="0" smtClean="0"/>
              <a:t>studenti A-Kn) nebo  </a:t>
            </a:r>
            <a:r>
              <a:rPr lang="cs-CZ" sz="6200" dirty="0"/>
              <a:t>Mgr. Simony </a:t>
            </a:r>
            <a:r>
              <a:rPr lang="cs-CZ" sz="6200" dirty="0" smtClean="0"/>
              <a:t>Černé(</a:t>
            </a:r>
            <a:r>
              <a:rPr lang="cs-CZ" sz="6200" dirty="0" smtClean="0">
                <a:hlinkClick r:id="rId3"/>
              </a:rPr>
              <a:t>simona.cerna@upol.cz</a:t>
            </a:r>
            <a:r>
              <a:rPr lang="cs-CZ" sz="6200" dirty="0" smtClean="0"/>
              <a:t> , studenti Ko-Ž) </a:t>
            </a:r>
          </a:p>
          <a:p>
            <a:pPr marL="450850" indent="-273050">
              <a:lnSpc>
                <a:spcPct val="120000"/>
              </a:lnSpc>
              <a:defRPr/>
            </a:pPr>
            <a:r>
              <a:rPr lang="cs-CZ" sz="6200" dirty="0" smtClean="0"/>
              <a:t>věnujte </a:t>
            </a:r>
            <a:r>
              <a:rPr lang="cs-CZ" sz="6200" dirty="0"/>
              <a:t>zvýšenou pozornost obsahu smlouvy + udělejte si kopii</a:t>
            </a:r>
            <a:r>
              <a:rPr lang="cs-CZ" sz="6200" dirty="0" smtClean="0"/>
              <a:t>!!!; ve </a:t>
            </a:r>
            <a:r>
              <a:rPr lang="cs-CZ" sz="6200" dirty="0"/>
              <a:t>smlouvě je zakotvena i podmínka získání min</a:t>
            </a:r>
            <a:r>
              <a:rPr lang="cs-CZ" sz="6200" dirty="0" smtClean="0"/>
              <a:t>. 20 </a:t>
            </a:r>
            <a:r>
              <a:rPr lang="cs-CZ" sz="6200" dirty="0"/>
              <a:t>nebo 40 ECTS kreditů včetně sankce za nesplnění</a:t>
            </a:r>
            <a:r>
              <a:rPr lang="cs-CZ" sz="6200" dirty="0" smtClean="0"/>
              <a:t>!!! Jsou zde uvedena i přesná data příjezdu a odjezdu.</a:t>
            </a:r>
            <a:endParaRPr lang="cs-CZ" sz="6200" dirty="0"/>
          </a:p>
          <a:p>
            <a:pPr marL="0" indent="0" algn="ctr">
              <a:buNone/>
            </a:pPr>
            <a:endParaRPr lang="cs-CZ" sz="6200" b="1" dirty="0" smtClean="0"/>
          </a:p>
          <a:p>
            <a:pPr marL="0" indent="0">
              <a:buNone/>
            </a:pPr>
            <a:endParaRPr lang="cs-CZ" sz="6200" b="1" dirty="0" smtClean="0"/>
          </a:p>
          <a:p>
            <a:pPr marL="719138" indent="-366713">
              <a:lnSpc>
                <a:spcPct val="100000"/>
              </a:lnSpc>
              <a:buNone/>
              <a:defRPr/>
            </a:pPr>
            <a:endParaRPr lang="cs-CZ" sz="2400" dirty="0" smtClean="0"/>
          </a:p>
          <a:p>
            <a:pPr>
              <a:lnSpc>
                <a:spcPct val="80000"/>
              </a:lnSpc>
              <a:buNone/>
              <a:defRPr/>
            </a:pPr>
            <a:endParaRPr lang="cs-CZ" sz="2400" dirty="0">
              <a:solidFill>
                <a:srgbClr val="FFCC00"/>
              </a:solidFill>
            </a:endParaRP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endParaRPr lang="cs-CZ" sz="1100" b="1" dirty="0"/>
          </a:p>
        </p:txBody>
      </p:sp>
    </p:spTree>
    <p:extLst>
      <p:ext uri="{BB962C8B-B14F-4D97-AF65-F5344CB8AC3E}">
        <p14:creationId xmlns:p14="http://schemas.microsoft.com/office/powerpoint/2010/main" val="304664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8000">
              <a:srgbClr val="16A9F2"/>
            </a:gs>
            <a:gs pos="100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sz="4400" b="1" dirty="0">
                <a:solidFill>
                  <a:schemeClr val="bg1"/>
                </a:solidFill>
              </a:rPr>
              <a:t/>
            </a:r>
            <a:br>
              <a:rPr lang="cs-CZ" sz="4400" b="1" dirty="0">
                <a:solidFill>
                  <a:schemeClr val="bg1"/>
                </a:solidFill>
              </a:rPr>
            </a:br>
            <a:r>
              <a:rPr lang="cs-CZ" sz="4800" b="1" dirty="0">
                <a:solidFill>
                  <a:schemeClr val="bg1"/>
                </a:solidFill>
              </a:rPr>
              <a:t/>
            </a:r>
            <a:br>
              <a:rPr lang="cs-CZ" sz="4800" b="1" dirty="0">
                <a:solidFill>
                  <a:schemeClr val="bg1"/>
                </a:solidFill>
              </a:rPr>
            </a:b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235131" y="217535"/>
            <a:ext cx="8673737" cy="6609806"/>
          </a:xfrm>
          <a:ln>
            <a:noFill/>
          </a:ln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None/>
              <a:defRPr/>
            </a:pPr>
            <a:r>
              <a:rPr lang="cs-CZ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Trvání studijního pobytu</a:t>
            </a:r>
          </a:p>
          <a:p>
            <a:pPr>
              <a:lnSpc>
                <a:spcPct val="80000"/>
              </a:lnSpc>
              <a:buNone/>
              <a:defRPr/>
            </a:pPr>
            <a:endParaRPr lang="cs-CZ" sz="1000" b="1" dirty="0" smtClean="0"/>
          </a:p>
          <a:p>
            <a:pPr>
              <a:lnSpc>
                <a:spcPct val="80000"/>
              </a:lnSpc>
              <a:buNone/>
              <a:defRPr/>
            </a:pPr>
            <a:endParaRPr lang="cs-CZ" sz="1000" b="1" dirty="0"/>
          </a:p>
          <a:p>
            <a:pPr defTabSz="9144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defRPr/>
            </a:pPr>
            <a:r>
              <a:rPr lang="cs-CZ" sz="2000" kern="0" dirty="0" smtClean="0">
                <a:latin typeface="Calibri "/>
              </a:rPr>
              <a:t>výše </a:t>
            </a:r>
            <a:r>
              <a:rPr lang="cs-CZ" sz="2000" kern="0" dirty="0">
                <a:latin typeface="Calibri "/>
              </a:rPr>
              <a:t>finanční podpory se odvíjí od délky studijního pobytu (počtu měsíců/dní) v zahraničí. Pro účel výpočtu stipendia se za jeden měsíc považuje 30 dnů. V případě neúplného měsíce se stipendium vypočítává podle počtu dní (1 den = 1/30 měsíční sazby</a:t>
            </a:r>
            <a:r>
              <a:rPr lang="cs-CZ" sz="2000" kern="0" dirty="0" smtClean="0">
                <a:latin typeface="Calibri "/>
              </a:rPr>
              <a:t>)</a:t>
            </a:r>
          </a:p>
          <a:p>
            <a:pPr marL="0" indent="0" defTabSz="9144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None/>
              <a:defRPr/>
            </a:pPr>
            <a:endParaRPr lang="cs-CZ" sz="2000" kern="0" dirty="0" smtClean="0">
              <a:latin typeface="Calibri "/>
            </a:endParaRPr>
          </a:p>
          <a:p>
            <a:pPr lvl="0" defTabSz="9144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defRPr/>
            </a:pPr>
            <a:r>
              <a:rPr lang="cs-CZ" sz="2000" kern="0" dirty="0" smtClean="0">
                <a:latin typeface="Calibri "/>
              </a:rPr>
              <a:t>finanční </a:t>
            </a:r>
            <a:r>
              <a:rPr lang="cs-CZ" sz="2000" kern="0" dirty="0">
                <a:latin typeface="Calibri "/>
              </a:rPr>
              <a:t>podpora není určena na pokrytí všech nákladů spojených se studiem v zahraničí, ale na pokrytí části těchto zvýšených nákladů spojených s mobilitou. Je nutné počítat s finanční spoluúčastí. Paušální částka na měsíc v sobě zahrnuje jak pobytové, tak cestovní náklady studenta.</a:t>
            </a:r>
          </a:p>
          <a:p>
            <a:pPr marL="715962" lvl="0" indent="0" defTabSz="914400" fontAlgn="base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SzPct val="70000"/>
              <a:buNone/>
              <a:defRPr/>
            </a:pPr>
            <a:endParaRPr lang="cs-CZ" sz="2000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"/>
            </a:endParaRPr>
          </a:p>
          <a:p>
            <a:pPr marL="85725" lvl="0" indent="0" defTabSz="914400" fontAlgn="base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SzPct val="70000"/>
              <a:buNone/>
              <a:defRPr/>
            </a:pPr>
            <a:r>
              <a:rPr lang="cs-CZ" sz="2000" b="1" kern="0" dirty="0">
                <a:latin typeface="Calibri "/>
              </a:rPr>
              <a:t>Na závěr pobytu je potřeba nechat si potvrdit </a:t>
            </a:r>
            <a:r>
              <a:rPr lang="cs-CZ" sz="2000" b="1" kern="0" dirty="0">
                <a:solidFill>
                  <a:schemeClr val="accent2">
                    <a:lumMod val="75000"/>
                  </a:schemeClr>
                </a:solidFill>
                <a:latin typeface="Calibri "/>
              </a:rPr>
              <a:t>Confirmation of Erasmus study period</a:t>
            </a:r>
            <a:r>
              <a:rPr lang="cs-CZ" sz="2000" b="1" kern="0" dirty="0">
                <a:solidFill>
                  <a:srgbClr val="FFC000"/>
                </a:solidFill>
                <a:latin typeface="Calibri "/>
              </a:rPr>
              <a:t> </a:t>
            </a:r>
            <a:r>
              <a:rPr lang="cs-CZ" sz="2000" b="1" kern="0" dirty="0">
                <a:latin typeface="Calibri "/>
              </a:rPr>
              <a:t>– datum vystavení nesmí předcházet </a:t>
            </a:r>
            <a:r>
              <a:rPr lang="cs-CZ" sz="2000" b="1" kern="0" dirty="0" smtClean="0">
                <a:latin typeface="Calibri "/>
              </a:rPr>
              <a:t>datu </a:t>
            </a:r>
            <a:r>
              <a:rPr lang="cs-CZ" sz="2000" b="1" kern="0" dirty="0">
                <a:latin typeface="Calibri "/>
              </a:rPr>
              <a:t>ukončení pobytu o více než o týden.</a:t>
            </a:r>
          </a:p>
          <a:p>
            <a:pPr marL="0" indent="0">
              <a:buNone/>
            </a:pPr>
            <a:endParaRPr lang="cs-CZ" sz="1400" b="1" dirty="0" smtClean="0">
              <a:latin typeface="Calibri "/>
            </a:endParaRPr>
          </a:p>
          <a:p>
            <a:pPr marL="0" indent="0" algn="ctr">
              <a:buNone/>
            </a:pPr>
            <a:endParaRPr lang="cs-CZ" sz="6200" b="1" dirty="0" smtClean="0"/>
          </a:p>
          <a:p>
            <a:pPr marL="0" indent="0">
              <a:buNone/>
            </a:pPr>
            <a:endParaRPr lang="cs-CZ" sz="6200" b="1" dirty="0" smtClean="0"/>
          </a:p>
          <a:p>
            <a:pPr marL="719138" indent="-366713">
              <a:lnSpc>
                <a:spcPct val="100000"/>
              </a:lnSpc>
              <a:buNone/>
              <a:defRPr/>
            </a:pPr>
            <a:endParaRPr lang="cs-CZ" sz="2400" dirty="0" smtClean="0"/>
          </a:p>
          <a:p>
            <a:pPr>
              <a:lnSpc>
                <a:spcPct val="80000"/>
              </a:lnSpc>
              <a:buNone/>
              <a:defRPr/>
            </a:pPr>
            <a:endParaRPr lang="cs-CZ" sz="2400" dirty="0">
              <a:solidFill>
                <a:srgbClr val="FFCC00"/>
              </a:solidFill>
            </a:endParaRP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endParaRPr lang="cs-CZ" sz="1100" b="1" dirty="0"/>
          </a:p>
        </p:txBody>
      </p:sp>
    </p:spTree>
    <p:extLst>
      <p:ext uri="{BB962C8B-B14F-4D97-AF65-F5344CB8AC3E}">
        <p14:creationId xmlns:p14="http://schemas.microsoft.com/office/powerpoint/2010/main" val="80434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8000">
              <a:srgbClr val="16A9F2"/>
            </a:gs>
            <a:gs pos="100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sz="4400" b="1" dirty="0">
                <a:solidFill>
                  <a:schemeClr val="bg1"/>
                </a:solidFill>
              </a:rPr>
              <a:t/>
            </a:r>
            <a:br>
              <a:rPr lang="cs-CZ" sz="4400" b="1" dirty="0">
                <a:solidFill>
                  <a:schemeClr val="bg1"/>
                </a:solidFill>
              </a:rPr>
            </a:br>
            <a:r>
              <a:rPr lang="cs-CZ" sz="4800" b="1" dirty="0">
                <a:solidFill>
                  <a:schemeClr val="bg1"/>
                </a:solidFill>
              </a:rPr>
              <a:t/>
            </a:r>
            <a:br>
              <a:rPr lang="cs-CZ" sz="4800" b="1" dirty="0">
                <a:solidFill>
                  <a:schemeClr val="bg1"/>
                </a:solidFill>
              </a:rPr>
            </a:b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235131" y="217535"/>
            <a:ext cx="8673737" cy="6609806"/>
          </a:xfrm>
          <a:ln>
            <a:noFill/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Zdravotní pojištění</a:t>
            </a:r>
          </a:p>
          <a:p>
            <a:pPr marL="182563" indent="-182563">
              <a:lnSpc>
                <a:spcPct val="80000"/>
              </a:lnSpc>
              <a:spcBef>
                <a:spcPts val="0"/>
              </a:spcBef>
              <a:defRPr/>
            </a:pPr>
            <a:endParaRPr lang="cs-CZ" sz="2200" dirty="0" smtClean="0"/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  <a:defRPr/>
            </a:pPr>
            <a:endParaRPr lang="cs-CZ" sz="2200" dirty="0" smtClean="0"/>
          </a:p>
          <a:p>
            <a:pPr defTabSz="182563">
              <a:lnSpc>
                <a:spcPct val="80000"/>
              </a:lnSpc>
              <a:tabLst>
                <a:tab pos="269875" algn="l"/>
                <a:tab pos="6997700" algn="l"/>
                <a:tab pos="7440613" algn="l"/>
              </a:tabLst>
              <a:defRPr/>
            </a:pPr>
            <a:r>
              <a:rPr lang="cs-CZ" sz="2400" b="1" dirty="0"/>
              <a:t>p</a:t>
            </a:r>
            <a:r>
              <a:rPr lang="cs-CZ" sz="2400" b="1" dirty="0" smtClean="0"/>
              <a:t>latný průkaz pojištěnce</a:t>
            </a:r>
            <a:r>
              <a:rPr lang="cs-CZ" sz="2400" dirty="0" smtClean="0"/>
              <a:t>, tj. </a:t>
            </a:r>
            <a:r>
              <a:rPr lang="cs-CZ" dirty="0"/>
              <a:t>Evropský průkaz zdravotního pojištění </a:t>
            </a:r>
            <a:r>
              <a:rPr lang="cs-CZ" dirty="0" smtClean="0"/>
              <a:t>(EHIC)</a:t>
            </a:r>
          </a:p>
          <a:p>
            <a:pPr defTabSz="182563">
              <a:lnSpc>
                <a:spcPct val="80000"/>
              </a:lnSpc>
              <a:tabLst>
                <a:tab pos="269875" algn="l"/>
                <a:tab pos="6997700" algn="l"/>
                <a:tab pos="7440613" algn="l"/>
              </a:tabLst>
              <a:defRPr/>
            </a:pPr>
            <a:endParaRPr lang="cs-CZ" sz="2400" dirty="0"/>
          </a:p>
          <a:p>
            <a:pPr defTabSz="182563">
              <a:lnSpc>
                <a:spcPct val="80000"/>
              </a:lnSpc>
              <a:tabLst>
                <a:tab pos="269875" algn="l"/>
                <a:tab pos="6997700" algn="l"/>
                <a:tab pos="7440613" algn="l"/>
              </a:tabLst>
              <a:defRPr/>
            </a:pPr>
            <a:r>
              <a:rPr lang="cs-CZ" sz="2400" b="1" dirty="0" smtClean="0"/>
              <a:t>kartičku komerčního pojištění </a:t>
            </a:r>
            <a:r>
              <a:rPr lang="cs-CZ" sz="2400" dirty="0" smtClean="0"/>
              <a:t>– vydává referentka ZO na Rektorátu UP při podpisu finanční dohody, (nebo jen kopii)</a:t>
            </a:r>
          </a:p>
          <a:p>
            <a:pPr defTabSz="182563">
              <a:lnSpc>
                <a:spcPct val="80000"/>
              </a:lnSpc>
              <a:tabLst>
                <a:tab pos="269875" algn="l"/>
                <a:tab pos="6997700" algn="l"/>
                <a:tab pos="7440613" algn="l"/>
              </a:tabLst>
              <a:defRPr/>
            </a:pPr>
            <a:endParaRPr lang="cs-CZ" sz="2400" dirty="0"/>
          </a:p>
          <a:p>
            <a:pPr marL="0" indent="0" defTabSz="182563">
              <a:lnSpc>
                <a:spcPct val="80000"/>
              </a:lnSpc>
              <a:buNone/>
              <a:tabLst>
                <a:tab pos="269875" algn="l"/>
                <a:tab pos="6997700" algn="l"/>
                <a:tab pos="7440613" algn="l"/>
              </a:tabLst>
              <a:defRPr/>
            </a:pPr>
            <a:r>
              <a:rPr lang="cs-CZ" dirty="0"/>
              <a:t>V zahraničí přednostně využívejte průkaz pojištěnce EHIC, v případě potřeby pak komerční pojištění od </a:t>
            </a:r>
            <a:r>
              <a:rPr lang="cs-CZ" dirty="0" smtClean="0"/>
              <a:t>UP (nadstandardní péče).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dirty="0" smtClean="0"/>
              <a:t>PŘED </a:t>
            </a:r>
            <a:r>
              <a:rPr lang="cs-CZ" dirty="0"/>
              <a:t>ODJEZDEM je nutné se přihlásit do pojistné </a:t>
            </a:r>
            <a:r>
              <a:rPr lang="cs-CZ" dirty="0" smtClean="0"/>
              <a:t>smlouvy – kontaktovat p. Jiřího Zapletala na </a:t>
            </a:r>
            <a:r>
              <a:rPr lang="cs-CZ" dirty="0"/>
              <a:t> </a:t>
            </a:r>
            <a:r>
              <a:rPr lang="cs-CZ" dirty="0" smtClean="0">
                <a:hlinkClick r:id="rId2"/>
              </a:rPr>
              <a:t>jirka@zapletalovi.com</a:t>
            </a:r>
            <a:r>
              <a:rPr lang="cs-CZ" dirty="0" smtClean="0"/>
              <a:t>, Pojišťovací </a:t>
            </a:r>
            <a:r>
              <a:rPr lang="cs-CZ" dirty="0"/>
              <a:t>makléřství BOHEMIA, a.s., </a:t>
            </a:r>
            <a:r>
              <a:rPr lang="cs-CZ" dirty="0" smtClean="0"/>
              <a:t>a nahlásit </a:t>
            </a:r>
            <a:r>
              <a:rPr lang="cs-CZ" dirty="0"/>
              <a:t>požadované </a:t>
            </a:r>
            <a:r>
              <a:rPr lang="cs-CZ" dirty="0" smtClean="0"/>
              <a:t>údaje; více </a:t>
            </a:r>
            <a:r>
              <a:rPr lang="cs-CZ" dirty="0"/>
              <a:t>na: </a:t>
            </a:r>
            <a:r>
              <a:rPr lang="cs-CZ" dirty="0">
                <a:hlinkClick r:id="rId3"/>
              </a:rPr>
              <a:t>https://iro.upol.cz/studium-v-zahranici/cestovni-pojisteni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pPr marL="0" indent="0">
              <a:buNone/>
            </a:pPr>
            <a:endParaRPr lang="cs-CZ" sz="2400" dirty="0" smtClean="0"/>
          </a:p>
          <a:p>
            <a:pPr defTabSz="182563">
              <a:lnSpc>
                <a:spcPct val="80000"/>
              </a:lnSpc>
              <a:tabLst>
                <a:tab pos="269875" algn="l"/>
                <a:tab pos="6997700" algn="l"/>
                <a:tab pos="7440613" algn="l"/>
              </a:tabLst>
              <a:defRPr/>
            </a:pPr>
            <a:endParaRPr lang="cs-CZ" sz="2400" dirty="0"/>
          </a:p>
          <a:p>
            <a:pPr defTabSz="182563">
              <a:lnSpc>
                <a:spcPct val="80000"/>
              </a:lnSpc>
              <a:tabLst>
                <a:tab pos="269875" algn="l"/>
                <a:tab pos="6997700" algn="l"/>
                <a:tab pos="7440613" algn="l"/>
              </a:tabLst>
              <a:defRPr/>
            </a:pPr>
            <a:endParaRPr lang="cs-CZ" sz="2400" dirty="0" smtClean="0"/>
          </a:p>
          <a:p>
            <a:pPr marL="0" indent="0">
              <a:buNone/>
            </a:pPr>
            <a:endParaRPr lang="cs-CZ" sz="1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cs-CZ" sz="4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cs-CZ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19138" indent="-366713">
              <a:lnSpc>
                <a:spcPct val="100000"/>
              </a:lnSpc>
              <a:buNone/>
              <a:defRPr/>
            </a:pPr>
            <a:endParaRPr lang="cs-CZ" sz="2400" dirty="0" smtClean="0"/>
          </a:p>
          <a:p>
            <a:pPr>
              <a:lnSpc>
                <a:spcPct val="80000"/>
              </a:lnSpc>
              <a:buNone/>
              <a:defRPr/>
            </a:pPr>
            <a:endParaRPr lang="cs-CZ" sz="2400" dirty="0">
              <a:solidFill>
                <a:srgbClr val="FFCC00"/>
              </a:solidFill>
            </a:endParaRP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endParaRPr lang="cs-CZ" sz="1100" b="1" dirty="0"/>
          </a:p>
        </p:txBody>
      </p:sp>
    </p:spTree>
    <p:extLst>
      <p:ext uri="{BB962C8B-B14F-4D97-AF65-F5344CB8AC3E}">
        <p14:creationId xmlns:p14="http://schemas.microsoft.com/office/powerpoint/2010/main" val="141365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8000">
              <a:srgbClr val="16A9F2"/>
            </a:gs>
            <a:gs pos="100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sz="4400" b="1" dirty="0">
                <a:solidFill>
                  <a:schemeClr val="bg1"/>
                </a:solidFill>
              </a:rPr>
              <a:t/>
            </a:r>
            <a:br>
              <a:rPr lang="cs-CZ" sz="4400" b="1" dirty="0">
                <a:solidFill>
                  <a:schemeClr val="bg1"/>
                </a:solidFill>
              </a:rPr>
            </a:br>
            <a:r>
              <a:rPr lang="cs-CZ" sz="4800" b="1" dirty="0">
                <a:solidFill>
                  <a:schemeClr val="bg1"/>
                </a:solidFill>
              </a:rPr>
              <a:t/>
            </a:r>
            <a:br>
              <a:rPr lang="cs-CZ" sz="4800" b="1" dirty="0">
                <a:solidFill>
                  <a:schemeClr val="bg1"/>
                </a:solidFill>
              </a:rPr>
            </a:b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235131" y="217535"/>
            <a:ext cx="8673737" cy="6609806"/>
          </a:xfrm>
          <a:ln>
            <a:noFill/>
          </a:ln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None/>
              <a:defRPr/>
            </a:pPr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 příjezdu na studijní pobyt do </a:t>
            </a:r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zahraničí</a:t>
            </a:r>
          </a:p>
          <a:p>
            <a:pPr>
              <a:lnSpc>
                <a:spcPct val="80000"/>
              </a:lnSpc>
              <a:buNone/>
              <a:defRPr/>
            </a:pPr>
            <a:endParaRPr lang="cs-CZ" sz="1000" b="1" dirty="0" smtClean="0"/>
          </a:p>
          <a:p>
            <a:pPr>
              <a:lnSpc>
                <a:spcPct val="80000"/>
              </a:lnSpc>
              <a:buNone/>
              <a:defRPr/>
            </a:pPr>
            <a:endParaRPr lang="cs-CZ" sz="1000" b="1" dirty="0" smtClean="0"/>
          </a:p>
          <a:p>
            <a:pPr>
              <a:lnSpc>
                <a:spcPct val="80000"/>
              </a:lnSpc>
              <a:defRPr/>
            </a:pPr>
            <a:r>
              <a:rPr lang="cs-CZ" sz="2000" kern="0" dirty="0" smtClean="0">
                <a:latin typeface="Calibri "/>
              </a:rPr>
              <a:t>na </a:t>
            </a:r>
            <a:r>
              <a:rPr lang="cs-CZ" sz="2000" kern="0" dirty="0">
                <a:latin typeface="Calibri "/>
              </a:rPr>
              <a:t>Portálu UP zkontrolovat, že máte výjezd zadaný ve </a:t>
            </a:r>
            <a:r>
              <a:rPr lang="cs-CZ" sz="2000" kern="0" dirty="0" err="1">
                <a:latin typeface="Calibri "/>
              </a:rPr>
              <a:t>STAGu</a:t>
            </a:r>
            <a:r>
              <a:rPr lang="cs-CZ" sz="2000" kern="0" dirty="0">
                <a:latin typeface="Calibri "/>
              </a:rPr>
              <a:t>; v opačném případě kontaktujte ZO PF UP</a:t>
            </a:r>
          </a:p>
          <a:p>
            <a:pPr>
              <a:lnSpc>
                <a:spcPct val="80000"/>
              </a:lnSpc>
              <a:defRPr/>
            </a:pPr>
            <a:endParaRPr lang="cs-CZ" sz="2000" b="1" dirty="0" smtClean="0"/>
          </a:p>
          <a:p>
            <a:pPr marL="0" lvl="0" indent="0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SzPct val="70000"/>
              <a:buNone/>
              <a:tabLst>
                <a:tab pos="627063" algn="l"/>
              </a:tabLst>
              <a:defRPr/>
            </a:pPr>
            <a:r>
              <a:rPr lang="cs-CZ" sz="2000" i="1" kern="0" dirty="0" smtClean="0">
                <a:solidFill>
                  <a:srgbClr val="C00000"/>
                </a:solidFill>
                <a:latin typeface="Calibri "/>
              </a:rPr>
              <a:t>Jsou Vám </a:t>
            </a:r>
            <a:r>
              <a:rPr lang="cs-CZ" sz="2000" i="1" kern="0" dirty="0">
                <a:solidFill>
                  <a:srgbClr val="C00000"/>
                </a:solidFill>
                <a:latin typeface="Calibri "/>
              </a:rPr>
              <a:t>nabízeny jiné předměty, popř. ty, co </a:t>
            </a:r>
            <a:r>
              <a:rPr lang="cs-CZ" sz="2000" i="1" kern="0" dirty="0" smtClean="0">
                <a:solidFill>
                  <a:srgbClr val="C00000"/>
                </a:solidFill>
                <a:latin typeface="Calibri "/>
              </a:rPr>
              <a:t>jste chtěli, nebudou otevírány? Co máte </a:t>
            </a:r>
            <a:r>
              <a:rPr lang="cs-CZ" sz="2000" i="1" kern="0" dirty="0">
                <a:solidFill>
                  <a:srgbClr val="C00000"/>
                </a:solidFill>
                <a:latin typeface="Calibri "/>
              </a:rPr>
              <a:t>dělat? </a:t>
            </a:r>
            <a:br>
              <a:rPr lang="cs-CZ" sz="2000" i="1" kern="0" dirty="0">
                <a:solidFill>
                  <a:srgbClr val="C00000"/>
                </a:solidFill>
                <a:latin typeface="Calibri "/>
              </a:rPr>
            </a:br>
            <a:endParaRPr lang="cs-CZ" sz="2000" i="1" kern="0" dirty="0">
              <a:solidFill>
                <a:srgbClr val="C00000"/>
              </a:solidFill>
              <a:latin typeface="Calibri "/>
            </a:endParaRPr>
          </a:p>
          <a:p>
            <a:pPr lvl="0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tabLst>
                <a:tab pos="627063" algn="l"/>
              </a:tabLst>
              <a:defRPr/>
            </a:pPr>
            <a:r>
              <a:rPr lang="cs-CZ" sz="2000" kern="0" dirty="0" smtClean="0">
                <a:latin typeface="Calibri "/>
              </a:rPr>
              <a:t>vyberte </a:t>
            </a:r>
            <a:r>
              <a:rPr lang="cs-CZ" sz="2000" kern="0" dirty="0">
                <a:latin typeface="Calibri "/>
              </a:rPr>
              <a:t>si nové předměty, které chcete </a:t>
            </a:r>
            <a:r>
              <a:rPr lang="cs-CZ" sz="2000" kern="0" dirty="0" smtClean="0">
                <a:latin typeface="Calibri "/>
              </a:rPr>
              <a:t>studovat</a:t>
            </a:r>
          </a:p>
          <a:p>
            <a:pPr lvl="0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tabLst>
                <a:tab pos="627063" algn="l"/>
              </a:tabLst>
              <a:defRPr/>
            </a:pPr>
            <a:endParaRPr lang="cs-CZ" sz="2000" kern="0" dirty="0">
              <a:latin typeface="Calibri "/>
            </a:endParaRPr>
          </a:p>
          <a:p>
            <a:pPr lvl="0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tabLst>
                <a:tab pos="627063" algn="l"/>
              </a:tabLst>
              <a:defRPr/>
            </a:pPr>
            <a:r>
              <a:rPr lang="cs-CZ" sz="2000" kern="0" dirty="0" smtClean="0">
                <a:latin typeface="Calibri "/>
              </a:rPr>
              <a:t>vypište </a:t>
            </a:r>
            <a:r>
              <a:rPr lang="cs-CZ" sz="2000" kern="0" dirty="0">
                <a:latin typeface="Calibri "/>
              </a:rPr>
              <a:t>formulář Changes of  Learning </a:t>
            </a:r>
            <a:r>
              <a:rPr lang="cs-CZ" sz="2000" kern="0" dirty="0" smtClean="0">
                <a:latin typeface="Calibri "/>
              </a:rPr>
              <a:t>Agreement, </a:t>
            </a:r>
            <a:r>
              <a:rPr lang="cs-CZ" sz="2000" kern="0" dirty="0">
                <a:latin typeface="Calibri "/>
              </a:rPr>
              <a:t>část </a:t>
            </a:r>
            <a:r>
              <a:rPr lang="cs-CZ" sz="2000" kern="0" dirty="0" smtClean="0">
                <a:latin typeface="Calibri "/>
              </a:rPr>
              <a:t>During </a:t>
            </a:r>
            <a:r>
              <a:rPr lang="cs-CZ" sz="2000" kern="0" dirty="0">
                <a:latin typeface="Calibri "/>
              </a:rPr>
              <a:t>the </a:t>
            </a:r>
            <a:r>
              <a:rPr lang="cs-CZ" sz="2000" kern="0" dirty="0" smtClean="0">
                <a:latin typeface="Calibri "/>
              </a:rPr>
              <a:t>Mobility a opět </a:t>
            </a:r>
            <a:r>
              <a:rPr lang="cs-CZ" sz="2000" kern="0" dirty="0">
                <a:latin typeface="Calibri "/>
              </a:rPr>
              <a:t>nejdříve </a:t>
            </a:r>
            <a:r>
              <a:rPr lang="cs-CZ" sz="2000" kern="0" dirty="0" smtClean="0">
                <a:latin typeface="Calibri "/>
              </a:rPr>
              <a:t>zašlete </a:t>
            </a:r>
            <a:r>
              <a:rPr lang="cs-CZ" sz="2000" b="1" kern="0" dirty="0">
                <a:latin typeface="Calibri "/>
              </a:rPr>
              <a:t>ve wordu </a:t>
            </a:r>
            <a:r>
              <a:rPr lang="cs-CZ" sz="2000" kern="0" dirty="0">
                <a:latin typeface="Calibri "/>
              </a:rPr>
              <a:t>na </a:t>
            </a:r>
            <a:r>
              <a:rPr lang="cs-CZ" sz="2000" kern="0" dirty="0" smtClean="0">
                <a:latin typeface="Calibri "/>
              </a:rPr>
              <a:t>ZO</a:t>
            </a:r>
          </a:p>
          <a:p>
            <a:pPr marL="0" lvl="0" indent="0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None/>
              <a:tabLst>
                <a:tab pos="627063" algn="l"/>
              </a:tabLst>
              <a:defRPr/>
            </a:pPr>
            <a:endParaRPr lang="cs-CZ" sz="2000" kern="0" dirty="0">
              <a:latin typeface="Calibri "/>
            </a:endParaRPr>
          </a:p>
          <a:p>
            <a:pPr lvl="0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tabLst>
                <a:tab pos="627063" algn="l"/>
              </a:tabLst>
              <a:defRPr/>
            </a:pPr>
            <a:r>
              <a:rPr lang="cs-CZ" sz="2000" kern="0" dirty="0" smtClean="0">
                <a:latin typeface="Calibri "/>
              </a:rPr>
              <a:t>na </a:t>
            </a:r>
            <a:r>
              <a:rPr lang="cs-CZ" sz="2000" kern="0" dirty="0">
                <a:latin typeface="Calibri "/>
              </a:rPr>
              <a:t>změnu předmětů máte </a:t>
            </a:r>
            <a:r>
              <a:rPr lang="cs-CZ" sz="2000" b="1" u="sng" kern="0" dirty="0">
                <a:latin typeface="Calibri "/>
              </a:rPr>
              <a:t>3 týdny</a:t>
            </a:r>
            <a:r>
              <a:rPr lang="cs-CZ" sz="2000" kern="0" dirty="0">
                <a:latin typeface="Calibri "/>
              </a:rPr>
              <a:t> od začátku </a:t>
            </a:r>
            <a:r>
              <a:rPr lang="cs-CZ" sz="2000" kern="0" dirty="0" smtClean="0">
                <a:latin typeface="Calibri "/>
              </a:rPr>
              <a:t>výuky! Hostitelská instituce </a:t>
            </a:r>
            <a:r>
              <a:rPr lang="cs-CZ" sz="2000" kern="0" dirty="0">
                <a:latin typeface="Calibri "/>
              </a:rPr>
              <a:t>může mít i lhůtu kratší, kterou je potřeba respektovat</a:t>
            </a:r>
            <a:r>
              <a:rPr lang="cs-CZ" sz="2000" kern="0" dirty="0" smtClean="0">
                <a:latin typeface="Calibri "/>
              </a:rPr>
              <a:t>.</a:t>
            </a:r>
          </a:p>
          <a:p>
            <a:pPr lvl="0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tabLst>
                <a:tab pos="627063" algn="l"/>
              </a:tabLst>
              <a:defRPr/>
            </a:pPr>
            <a:endParaRPr lang="cs-CZ" sz="2000" kern="0" dirty="0">
              <a:latin typeface="Calibri "/>
            </a:endParaRPr>
          </a:p>
          <a:p>
            <a:pPr marL="0" lvl="0" indent="0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None/>
              <a:tabLst>
                <a:tab pos="627063" algn="l"/>
              </a:tabLst>
              <a:defRPr/>
            </a:pPr>
            <a:r>
              <a:rPr lang="cs-CZ" sz="2000" kern="0" dirty="0">
                <a:latin typeface="Calibri "/>
                <a:hlinkClick r:id="rId2"/>
              </a:rPr>
              <a:t>https://www.pf.upol.cz/ru/studenti/zahranicni-oddeleni/erasmus/#</a:t>
            </a:r>
            <a:r>
              <a:rPr lang="cs-CZ" sz="2000" kern="0" dirty="0" smtClean="0">
                <a:latin typeface="Calibri "/>
                <a:hlinkClick r:id="rId2"/>
              </a:rPr>
              <a:t>c4951</a:t>
            </a:r>
            <a:endParaRPr lang="cs-CZ" sz="2000" kern="0" dirty="0" smtClean="0">
              <a:latin typeface="Calibri "/>
            </a:endParaRPr>
          </a:p>
          <a:p>
            <a:pPr marL="0" lvl="0" indent="0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None/>
              <a:tabLst>
                <a:tab pos="627063" algn="l"/>
              </a:tabLst>
              <a:defRPr/>
            </a:pPr>
            <a:endParaRPr lang="cs-CZ" sz="2000" kern="0" dirty="0">
              <a:latin typeface="Calibri "/>
            </a:endParaRPr>
          </a:p>
          <a:p>
            <a:pPr marL="0" indent="273050">
              <a:buNone/>
              <a:tabLst>
                <a:tab pos="627063" algn="l"/>
              </a:tabLst>
            </a:pPr>
            <a:endParaRPr lang="cs-CZ" sz="6200" b="1" dirty="0" smtClean="0"/>
          </a:p>
          <a:p>
            <a:pPr marL="719138" indent="-366713">
              <a:lnSpc>
                <a:spcPct val="100000"/>
              </a:lnSpc>
              <a:buNone/>
              <a:defRPr/>
            </a:pPr>
            <a:endParaRPr lang="cs-CZ" sz="2400" dirty="0" smtClean="0"/>
          </a:p>
          <a:p>
            <a:pPr>
              <a:lnSpc>
                <a:spcPct val="80000"/>
              </a:lnSpc>
              <a:buNone/>
              <a:defRPr/>
            </a:pPr>
            <a:endParaRPr lang="cs-CZ" sz="2400" dirty="0">
              <a:solidFill>
                <a:srgbClr val="FFCC00"/>
              </a:solidFill>
            </a:endParaRP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endParaRPr lang="cs-CZ" sz="1100" b="1" dirty="0"/>
          </a:p>
        </p:txBody>
      </p:sp>
    </p:spTree>
    <p:extLst>
      <p:ext uri="{BB962C8B-B14F-4D97-AF65-F5344CB8AC3E}">
        <p14:creationId xmlns:p14="http://schemas.microsoft.com/office/powerpoint/2010/main" val="101626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8000">
              <a:srgbClr val="16A9F2"/>
            </a:gs>
            <a:gs pos="100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sz="4400" b="1" dirty="0">
                <a:solidFill>
                  <a:schemeClr val="bg1"/>
                </a:solidFill>
              </a:rPr>
              <a:t/>
            </a:r>
            <a:br>
              <a:rPr lang="cs-CZ" sz="4400" b="1" dirty="0">
                <a:solidFill>
                  <a:schemeClr val="bg1"/>
                </a:solidFill>
              </a:rPr>
            </a:br>
            <a:r>
              <a:rPr lang="cs-CZ" sz="4800" b="1" dirty="0">
                <a:solidFill>
                  <a:schemeClr val="bg1"/>
                </a:solidFill>
              </a:rPr>
              <a:t/>
            </a:r>
            <a:br>
              <a:rPr lang="cs-CZ" sz="4800" b="1" dirty="0">
                <a:solidFill>
                  <a:schemeClr val="bg1"/>
                </a:solidFill>
              </a:rPr>
            </a:b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235131" y="217535"/>
            <a:ext cx="8673737" cy="6609806"/>
          </a:xfrm>
          <a:ln>
            <a:noFill/>
          </a:ln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None/>
              <a:defRPr/>
            </a:pP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 příjezdu ze studijního pobytu</a:t>
            </a:r>
          </a:p>
          <a:p>
            <a:pPr>
              <a:lnSpc>
                <a:spcPct val="80000"/>
              </a:lnSpc>
              <a:buNone/>
              <a:defRPr/>
            </a:pPr>
            <a:endParaRPr lang="cs-CZ" sz="1000" b="1" dirty="0" smtClean="0"/>
          </a:p>
          <a:p>
            <a:pPr>
              <a:lnSpc>
                <a:spcPct val="80000"/>
              </a:lnSpc>
              <a:defRPr/>
            </a:pPr>
            <a:r>
              <a:rPr lang="cs-CZ" sz="2400" dirty="0"/>
              <a:t>n</a:t>
            </a:r>
            <a:r>
              <a:rPr lang="cs-CZ" sz="2400" dirty="0" smtClean="0"/>
              <a:t>a ZO Rektorátu UP odevzdat </a:t>
            </a:r>
            <a:r>
              <a:rPr lang="cs-CZ" sz="2400" i="1" dirty="0" err="1" smtClean="0"/>
              <a:t>Confirmation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of</a:t>
            </a:r>
            <a:r>
              <a:rPr lang="cs-CZ" sz="2400" i="1" dirty="0" smtClean="0"/>
              <a:t> Erasmus+ study period </a:t>
            </a:r>
            <a:r>
              <a:rPr lang="cs-CZ" sz="2400" dirty="0" smtClean="0"/>
              <a:t>a kartičku pojištění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cs-CZ" sz="2400" dirty="0"/>
          </a:p>
          <a:p>
            <a:pPr>
              <a:lnSpc>
                <a:spcPct val="80000"/>
              </a:lnSpc>
              <a:defRPr/>
            </a:pPr>
            <a:r>
              <a:rPr lang="cs-CZ" sz="2400" dirty="0"/>
              <a:t>n</a:t>
            </a:r>
            <a:r>
              <a:rPr lang="cs-CZ" sz="2400" dirty="0" smtClean="0"/>
              <a:t>a ZO PF UP podat co nejdříve žádost o uznání předmětů absolvovaných během studijního pobytu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sz="2400" dirty="0"/>
              <a:t>	</a:t>
            </a:r>
            <a:r>
              <a:rPr lang="cs-CZ" sz="2400" dirty="0" smtClean="0"/>
              <a:t>1) podepsaný originál žádosti o uznání předmětů B a C, ev. A 		– osobně nebo poštou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sz="2400" dirty="0"/>
              <a:t>	</a:t>
            </a:r>
            <a:r>
              <a:rPr lang="cs-CZ" sz="2400" dirty="0" smtClean="0"/>
              <a:t>2) kopii </a:t>
            </a:r>
            <a:r>
              <a:rPr lang="cs-CZ" sz="2400" dirty="0" err="1" smtClean="0"/>
              <a:t>Transcript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Records</a:t>
            </a:r>
            <a:endParaRPr lang="cs-CZ" sz="2400" dirty="0" smtClean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sz="2400" dirty="0"/>
              <a:t>	</a:t>
            </a:r>
            <a:r>
              <a:rPr lang="cs-CZ" sz="2400" dirty="0" smtClean="0"/>
              <a:t>3) sylaby jednotlivých předmětů (kromě jazyků) 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sz="2400" dirty="0"/>
              <a:t>	</a:t>
            </a:r>
            <a:r>
              <a:rPr lang="cs-CZ" sz="2400" dirty="0" smtClean="0"/>
              <a:t>	– spolu s </a:t>
            </a:r>
            <a:r>
              <a:rPr lang="cs-CZ" sz="2400" dirty="0" err="1" smtClean="0"/>
              <a:t>ToR</a:t>
            </a:r>
            <a:r>
              <a:rPr lang="cs-CZ" sz="2400" dirty="0" smtClean="0"/>
              <a:t> lze zaslat emailem na ZO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cs-CZ" sz="2400" dirty="0"/>
          </a:p>
          <a:p>
            <a:pPr>
              <a:lnSpc>
                <a:spcPct val="80000"/>
              </a:lnSpc>
              <a:defRPr/>
            </a:pPr>
            <a:r>
              <a:rPr lang="cs-CZ" sz="2400" dirty="0"/>
              <a:t>d</a:t>
            </a:r>
            <a:r>
              <a:rPr lang="cs-CZ" sz="2400" dirty="0" smtClean="0"/>
              <a:t>o Portálu je dále třeba zadat předměty, o jejich uznání žádáte; podrobný návod zde: </a:t>
            </a:r>
            <a:r>
              <a:rPr lang="cs-CZ" sz="2400" dirty="0" smtClean="0">
                <a:hlinkClick r:id="rId2"/>
              </a:rPr>
              <a:t>https</a:t>
            </a:r>
            <a:r>
              <a:rPr lang="cs-CZ" sz="2400" dirty="0">
                <a:hlinkClick r:id="rId2"/>
              </a:rPr>
              <a:t>://www.pf.upol.cz/ru/studenti/zahranicni-oddeleni/erasmus/#</a:t>
            </a:r>
            <a:r>
              <a:rPr lang="cs-CZ" sz="2400" dirty="0" smtClean="0">
                <a:hlinkClick r:id="rId2"/>
              </a:rPr>
              <a:t>c4951</a:t>
            </a:r>
            <a:endParaRPr lang="cs-CZ" sz="2400" dirty="0" smtClean="0"/>
          </a:p>
          <a:p>
            <a:pPr marL="0" indent="0">
              <a:lnSpc>
                <a:spcPct val="80000"/>
              </a:lnSpc>
              <a:buNone/>
              <a:defRPr/>
            </a:pPr>
            <a:endParaRPr lang="cs-CZ" sz="2400" dirty="0" smtClean="0"/>
          </a:p>
          <a:p>
            <a:pPr marL="0" indent="0">
              <a:lnSpc>
                <a:spcPct val="80000"/>
              </a:lnSpc>
              <a:buNone/>
              <a:defRPr/>
            </a:pPr>
            <a:endParaRPr lang="cs-CZ" sz="2400" b="1" dirty="0"/>
          </a:p>
          <a:p>
            <a:pPr marL="0" indent="273050">
              <a:buNone/>
              <a:tabLst>
                <a:tab pos="627063" algn="l"/>
              </a:tabLst>
            </a:pPr>
            <a:endParaRPr lang="cs-CZ" sz="2400" b="1" dirty="0" smtClean="0"/>
          </a:p>
          <a:p>
            <a:pPr marL="355600" indent="-355600">
              <a:lnSpc>
                <a:spcPct val="100000"/>
              </a:lnSpc>
              <a:buNone/>
              <a:defRPr/>
            </a:pPr>
            <a:endParaRPr lang="cs-CZ" sz="2400" dirty="0" smtClean="0"/>
          </a:p>
          <a:p>
            <a:pPr>
              <a:lnSpc>
                <a:spcPct val="80000"/>
              </a:lnSpc>
              <a:buNone/>
              <a:defRPr/>
            </a:pPr>
            <a:endParaRPr lang="cs-CZ" sz="2400" dirty="0">
              <a:solidFill>
                <a:srgbClr val="FFCC00"/>
              </a:solidFill>
            </a:endParaRP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endParaRPr lang="cs-CZ" sz="1100" b="1" dirty="0"/>
          </a:p>
        </p:txBody>
      </p:sp>
    </p:spTree>
    <p:extLst>
      <p:ext uri="{BB962C8B-B14F-4D97-AF65-F5344CB8AC3E}">
        <p14:creationId xmlns:p14="http://schemas.microsoft.com/office/powerpoint/2010/main" val="120837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8000">
              <a:srgbClr val="16A9F2"/>
            </a:gs>
            <a:gs pos="100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sz="4400" b="1" dirty="0">
                <a:solidFill>
                  <a:schemeClr val="bg1"/>
                </a:solidFill>
              </a:rPr>
              <a:t/>
            </a:r>
            <a:br>
              <a:rPr lang="cs-CZ" sz="4400" b="1" dirty="0">
                <a:solidFill>
                  <a:schemeClr val="bg1"/>
                </a:solidFill>
              </a:rPr>
            </a:br>
            <a:r>
              <a:rPr lang="cs-CZ" sz="4800" b="1" dirty="0">
                <a:solidFill>
                  <a:schemeClr val="bg1"/>
                </a:solidFill>
              </a:rPr>
              <a:t/>
            </a:r>
            <a:br>
              <a:rPr lang="cs-CZ" sz="4800" b="1" dirty="0">
                <a:solidFill>
                  <a:schemeClr val="bg1"/>
                </a:solidFill>
              </a:rPr>
            </a:b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235131" y="217535"/>
            <a:ext cx="8673737" cy="6609806"/>
          </a:xfrm>
          <a:ln>
            <a:noFill/>
          </a:ln>
        </p:spPr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None/>
              <a:defRPr/>
            </a:pPr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Uznávání kreditů na PF UP</a:t>
            </a:r>
          </a:p>
          <a:p>
            <a:pPr>
              <a:lnSpc>
                <a:spcPct val="80000"/>
              </a:lnSpc>
              <a:buNone/>
              <a:defRPr/>
            </a:pPr>
            <a:endParaRPr lang="cs-CZ" sz="1000" b="1" dirty="0" smtClean="0"/>
          </a:p>
          <a:p>
            <a:pPr>
              <a:lnSpc>
                <a:spcPct val="80000"/>
              </a:lnSpc>
              <a:buNone/>
              <a:defRPr/>
            </a:pPr>
            <a:endParaRPr lang="cs-CZ" sz="1000" b="1" dirty="0"/>
          </a:p>
          <a:p>
            <a:pPr marL="0" indent="273050">
              <a:lnSpc>
                <a:spcPct val="100000"/>
              </a:lnSpc>
              <a:tabLst>
                <a:tab pos="803275" algn="l"/>
              </a:tabLst>
              <a:defRPr/>
            </a:pPr>
            <a:r>
              <a:rPr lang="cs-CZ" sz="2400" dirty="0" smtClean="0"/>
              <a:t>chci </a:t>
            </a:r>
            <a:r>
              <a:rPr lang="cs-CZ" sz="2400" dirty="0"/>
              <a:t>studovat předmět, který si pak chci nechat uznat jako </a:t>
            </a:r>
            <a:r>
              <a:rPr lang="cs-CZ" sz="2400" b="1" dirty="0"/>
              <a:t>„A“</a:t>
            </a:r>
            <a:r>
              <a:rPr lang="cs-CZ" sz="2400" dirty="0"/>
              <a:t> </a:t>
            </a:r>
            <a:r>
              <a:rPr lang="cs-CZ" sz="2400" dirty="0" smtClean="0"/>
              <a:t>      předmět </a:t>
            </a:r>
            <a:r>
              <a:rPr lang="cs-CZ" sz="2400" dirty="0" smtClean="0">
                <a:sym typeface="Wingdings 3" panose="05040102010807070707" pitchFamily="18" charset="2"/>
              </a:rPr>
              <a:t></a:t>
            </a:r>
            <a:r>
              <a:rPr lang="cs-CZ" sz="2400" dirty="0" smtClean="0"/>
              <a:t> </a:t>
            </a:r>
            <a:r>
              <a:rPr lang="cs-CZ" sz="2400" dirty="0"/>
              <a:t>je dobré dohodnout se dopředu s </a:t>
            </a:r>
            <a:r>
              <a:rPr lang="cs-CZ" sz="2400" dirty="0" smtClean="0"/>
              <a:t>garantem </a:t>
            </a:r>
            <a:r>
              <a:rPr lang="cs-CZ" sz="2400" dirty="0"/>
              <a:t>předmětu, zda Vám předmět uzná (nejlépe e-mailem pro pozdější dokladování</a:t>
            </a:r>
            <a:r>
              <a:rPr lang="cs-CZ" sz="2400" dirty="0" smtClean="0"/>
              <a:t>)</a:t>
            </a:r>
            <a:endParaRPr lang="cs-CZ" sz="2400" dirty="0"/>
          </a:p>
          <a:p>
            <a:pPr marL="0" indent="273050">
              <a:lnSpc>
                <a:spcPct val="100000"/>
              </a:lnSpc>
              <a:tabLst>
                <a:tab pos="803275" algn="l"/>
              </a:tabLst>
              <a:defRPr/>
            </a:pPr>
            <a:endParaRPr lang="cs-CZ" sz="2400" dirty="0"/>
          </a:p>
          <a:p>
            <a:pPr marL="0" indent="273050">
              <a:lnSpc>
                <a:spcPct val="100000"/>
              </a:lnSpc>
              <a:tabLst>
                <a:tab pos="803275" algn="l"/>
              </a:tabLst>
              <a:defRPr/>
            </a:pPr>
            <a:r>
              <a:rPr lang="cs-CZ" sz="2400" dirty="0" smtClean="0"/>
              <a:t>chci </a:t>
            </a:r>
            <a:r>
              <a:rPr lang="cs-CZ" sz="2400" dirty="0"/>
              <a:t>si nechat uznat v zahraničí studované předměty jako </a:t>
            </a:r>
            <a:r>
              <a:rPr lang="cs-CZ" sz="2400" b="1" dirty="0"/>
              <a:t>„B a C</a:t>
            </a:r>
            <a:r>
              <a:rPr lang="cs-CZ" sz="2400" b="1" dirty="0" smtClean="0"/>
              <a:t>“</a:t>
            </a:r>
            <a:r>
              <a:rPr lang="cs-CZ" sz="2400" b="1" dirty="0"/>
              <a:t/>
            </a:r>
            <a:br>
              <a:rPr lang="cs-CZ" sz="2400" b="1" dirty="0"/>
            </a:br>
            <a:r>
              <a:rPr lang="cs-CZ" sz="2400" dirty="0"/>
              <a:t> </a:t>
            </a:r>
            <a:r>
              <a:rPr lang="cs-CZ" sz="2400" dirty="0">
                <a:sym typeface="Wingdings 3" panose="05040102010807070707" pitchFamily="18" charset="2"/>
              </a:rPr>
              <a:t> </a:t>
            </a:r>
            <a:r>
              <a:rPr lang="cs-CZ" sz="2400" dirty="0" smtClean="0"/>
              <a:t>problémy </a:t>
            </a:r>
            <a:r>
              <a:rPr lang="cs-CZ" sz="2400" dirty="0"/>
              <a:t>s uznáním </a:t>
            </a:r>
            <a:r>
              <a:rPr lang="cs-CZ" sz="2400" dirty="0" smtClean="0"/>
              <a:t>nebývají</a:t>
            </a:r>
          </a:p>
          <a:p>
            <a:pPr marL="0" indent="0">
              <a:lnSpc>
                <a:spcPct val="100000"/>
              </a:lnSpc>
              <a:buNone/>
              <a:tabLst>
                <a:tab pos="803275" algn="l"/>
              </a:tabLst>
              <a:defRPr/>
            </a:pPr>
            <a:endParaRPr lang="cs-CZ" sz="2400" dirty="0"/>
          </a:p>
          <a:p>
            <a:pPr marL="0" indent="273050">
              <a:lnSpc>
                <a:spcPct val="100000"/>
              </a:lnSpc>
              <a:tabLst>
                <a:tab pos="803275" algn="l"/>
              </a:tabLst>
              <a:defRPr/>
            </a:pPr>
            <a:r>
              <a:rPr lang="cs-CZ" sz="2400" dirty="0" smtClean="0"/>
              <a:t>na uznané předměty (</a:t>
            </a:r>
            <a:r>
              <a:rPr lang="cs-CZ" sz="2400" dirty="0"/>
              <a:t>mimo A) se nahlíží jako na B, přestože jsou ve STAGu vedeny jako „jednorázové, specifické“ – na studijním oddělení to vědí</a:t>
            </a:r>
            <a:r>
              <a:rPr lang="cs-CZ" sz="2400" dirty="0" smtClean="0"/>
              <a:t>!!!</a:t>
            </a:r>
            <a:r>
              <a:rPr lang="cs-CZ" sz="2400" dirty="0"/>
              <a:t/>
            </a:r>
            <a:br>
              <a:rPr lang="cs-CZ" sz="2400" dirty="0"/>
            </a:br>
            <a:endParaRPr lang="cs-CZ" sz="2400" dirty="0"/>
          </a:p>
          <a:p>
            <a:pPr marL="0" indent="0">
              <a:lnSpc>
                <a:spcPct val="100000"/>
              </a:lnSpc>
              <a:buNone/>
              <a:tabLst>
                <a:tab pos="803275" algn="l"/>
              </a:tabLst>
              <a:defRPr/>
            </a:pPr>
            <a:r>
              <a:rPr lang="cs-CZ" sz="2400" dirty="0" smtClean="0">
                <a:solidFill>
                  <a:srgbClr val="C00000"/>
                </a:solidFill>
              </a:rPr>
              <a:t>POZOR: </a:t>
            </a:r>
            <a:r>
              <a:rPr lang="cs-CZ" sz="2400" dirty="0" smtClean="0"/>
              <a:t>neunifikované </a:t>
            </a:r>
            <a:r>
              <a:rPr lang="cs-CZ" sz="2400" dirty="0"/>
              <a:t>kreditové hodnoty v rámci celé </a:t>
            </a:r>
            <a:r>
              <a:rPr lang="cs-CZ" sz="2400" dirty="0" smtClean="0"/>
              <a:t>Evropy </a:t>
            </a:r>
            <a:r>
              <a:rPr lang="cs-CZ" sz="2400" dirty="0">
                <a:sym typeface="Wingdings 3" panose="05040102010807070707" pitchFamily="18" charset="2"/>
              </a:rPr>
              <a:t></a:t>
            </a:r>
            <a:r>
              <a:rPr lang="cs-CZ" sz="2400" dirty="0" smtClean="0"/>
              <a:t> </a:t>
            </a:r>
            <a:r>
              <a:rPr lang="cs-CZ" sz="2400" dirty="0"/>
              <a:t>pravděpodobnost snížení nebo zvýšení počtu kreditů při uznávání </a:t>
            </a:r>
            <a:r>
              <a:rPr lang="cs-CZ" sz="2400" dirty="0" smtClean="0"/>
              <a:t>fakultou (např. Německo </a:t>
            </a:r>
            <a:r>
              <a:rPr lang="cs-CZ" sz="2400" dirty="0"/>
              <a:t>a Velká Británie) !!!</a:t>
            </a:r>
          </a:p>
          <a:p>
            <a:pPr marL="0" indent="273050">
              <a:buNone/>
              <a:tabLst>
                <a:tab pos="627063" algn="l"/>
              </a:tabLst>
            </a:pPr>
            <a:endParaRPr lang="cs-CZ" sz="2400" b="1" dirty="0" smtClean="0"/>
          </a:p>
          <a:p>
            <a:pPr marL="719138" indent="-366713">
              <a:lnSpc>
                <a:spcPct val="100000"/>
              </a:lnSpc>
              <a:buNone/>
              <a:defRPr/>
            </a:pPr>
            <a:endParaRPr lang="cs-CZ" sz="2400" dirty="0" smtClean="0"/>
          </a:p>
          <a:p>
            <a:pPr>
              <a:lnSpc>
                <a:spcPct val="80000"/>
              </a:lnSpc>
              <a:buNone/>
              <a:defRPr/>
            </a:pPr>
            <a:endParaRPr lang="cs-CZ" sz="2400" dirty="0">
              <a:solidFill>
                <a:srgbClr val="FFCC00"/>
              </a:solidFill>
            </a:endParaRP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endParaRPr lang="cs-CZ" sz="1100" b="1" dirty="0"/>
          </a:p>
        </p:txBody>
      </p:sp>
    </p:spTree>
    <p:extLst>
      <p:ext uri="{BB962C8B-B14F-4D97-AF65-F5344CB8AC3E}">
        <p14:creationId xmlns:p14="http://schemas.microsoft.com/office/powerpoint/2010/main" val="414249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8000">
              <a:srgbClr val="16A9F2"/>
            </a:gs>
            <a:gs pos="100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sz="4400" b="1" dirty="0">
                <a:solidFill>
                  <a:schemeClr val="bg1"/>
                </a:solidFill>
              </a:rPr>
              <a:t/>
            </a:r>
            <a:br>
              <a:rPr lang="cs-CZ" sz="4400" b="1" dirty="0">
                <a:solidFill>
                  <a:schemeClr val="bg1"/>
                </a:solidFill>
              </a:rPr>
            </a:br>
            <a:r>
              <a:rPr lang="cs-CZ" sz="4800" b="1" dirty="0">
                <a:solidFill>
                  <a:schemeClr val="bg1"/>
                </a:solidFill>
              </a:rPr>
              <a:t/>
            </a:r>
            <a:br>
              <a:rPr lang="cs-CZ" sz="4800" b="1" dirty="0">
                <a:solidFill>
                  <a:schemeClr val="bg1"/>
                </a:solidFill>
              </a:rPr>
            </a:b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235131" y="217535"/>
            <a:ext cx="8673737" cy="6609806"/>
          </a:xfrm>
          <a:ln>
            <a:noFill/>
          </a:ln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None/>
              <a:defRPr/>
            </a:pPr>
            <a: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Zrušení pobytu Erasmus+</a:t>
            </a:r>
          </a:p>
          <a:p>
            <a:pPr>
              <a:lnSpc>
                <a:spcPct val="80000"/>
              </a:lnSpc>
              <a:buNone/>
              <a:defRPr/>
            </a:pPr>
            <a:endParaRPr lang="cs-CZ" sz="1000" b="1" dirty="0" smtClean="0"/>
          </a:p>
          <a:p>
            <a:pPr>
              <a:lnSpc>
                <a:spcPct val="80000"/>
              </a:lnSpc>
              <a:buNone/>
              <a:defRPr/>
            </a:pPr>
            <a:endParaRPr lang="cs-CZ" sz="1000" b="1" dirty="0"/>
          </a:p>
          <a:p>
            <a:pPr marL="0" indent="273050">
              <a:buNone/>
              <a:tabLst>
                <a:tab pos="627063" algn="l"/>
              </a:tabLst>
            </a:pPr>
            <a:endParaRPr lang="cs-CZ" sz="2400" b="1" dirty="0" smtClean="0"/>
          </a:p>
          <a:p>
            <a:pPr marL="355600" indent="-355600">
              <a:defRPr/>
            </a:pPr>
            <a:r>
              <a:rPr lang="cs-CZ" sz="3000" dirty="0" smtClean="0"/>
              <a:t>v </a:t>
            </a:r>
            <a:r>
              <a:rPr lang="cs-CZ" sz="3000" dirty="0"/>
              <a:t>případě zrušení pobytu </a:t>
            </a:r>
            <a:r>
              <a:rPr lang="cs-CZ" sz="3000" dirty="0" smtClean="0"/>
              <a:t>Erasmus+ </a:t>
            </a:r>
            <a:r>
              <a:rPr lang="cs-CZ" sz="3000" dirty="0"/>
              <a:t>napište oficiální e-mail na ZO </a:t>
            </a:r>
            <a:r>
              <a:rPr lang="cs-CZ" sz="3000" dirty="0" smtClean="0"/>
              <a:t>PF UP </a:t>
            </a:r>
            <a:r>
              <a:rPr lang="cs-CZ" sz="3000" dirty="0"/>
              <a:t>s důvodem zrušení </a:t>
            </a:r>
            <a:r>
              <a:rPr lang="cs-CZ" sz="3000" dirty="0" smtClean="0"/>
              <a:t>pobytu </a:t>
            </a:r>
            <a:endParaRPr lang="cs-CZ" sz="3000" dirty="0"/>
          </a:p>
          <a:p>
            <a:pPr marL="355600" indent="-355600">
              <a:defRPr/>
            </a:pPr>
            <a:endParaRPr lang="cs-CZ" sz="3000" dirty="0"/>
          </a:p>
          <a:p>
            <a:pPr marL="355600" indent="-355600">
              <a:defRPr/>
            </a:pPr>
            <a:r>
              <a:rPr lang="cs-CZ" sz="3000" dirty="0" smtClean="0"/>
              <a:t>důvody </a:t>
            </a:r>
            <a:r>
              <a:rPr lang="cs-CZ" sz="3000" dirty="0"/>
              <a:t>musí být vážné – zdravotní, rodinné, </a:t>
            </a:r>
            <a:r>
              <a:rPr lang="cs-CZ" sz="3000" dirty="0" smtClean="0"/>
              <a:t>studijní </a:t>
            </a:r>
            <a:endParaRPr lang="cs-CZ" sz="3000" dirty="0"/>
          </a:p>
          <a:p>
            <a:pPr marL="355600" indent="-355600">
              <a:defRPr/>
            </a:pPr>
            <a:endParaRPr lang="cs-CZ" sz="3000" dirty="0"/>
          </a:p>
          <a:p>
            <a:pPr marL="355600" indent="-355600">
              <a:defRPr/>
            </a:pPr>
            <a:r>
              <a:rPr lang="cs-CZ" sz="3000" dirty="0" smtClean="0"/>
              <a:t>bez </a:t>
            </a:r>
            <a:r>
              <a:rPr lang="cs-CZ" sz="3000" dirty="0"/>
              <a:t>sankcí </a:t>
            </a:r>
          </a:p>
          <a:p>
            <a:pPr marL="355600" indent="-355600">
              <a:defRPr/>
            </a:pPr>
            <a:endParaRPr lang="cs-CZ" sz="3000" dirty="0"/>
          </a:p>
          <a:p>
            <a:pPr marL="355600" indent="-355600">
              <a:defRPr/>
            </a:pPr>
            <a:r>
              <a:rPr lang="cs-CZ" sz="3000" dirty="0" smtClean="0"/>
              <a:t>ideálně </a:t>
            </a:r>
            <a:r>
              <a:rPr lang="cs-CZ" sz="3000" dirty="0"/>
              <a:t>v dostatečném </a:t>
            </a:r>
            <a:r>
              <a:rPr lang="cs-CZ" sz="3000" dirty="0" smtClean="0"/>
              <a:t>předstihu, tzn</a:t>
            </a:r>
            <a:r>
              <a:rPr lang="cs-CZ" sz="3000" dirty="0"/>
              <a:t>. před podepsáním finanční dohody na </a:t>
            </a:r>
            <a:r>
              <a:rPr lang="cs-CZ" sz="3000" dirty="0" smtClean="0"/>
              <a:t>Rektorátu UP</a:t>
            </a:r>
            <a:endParaRPr lang="cs-CZ" sz="3000" dirty="0"/>
          </a:p>
          <a:p>
            <a:pPr marL="355600" indent="-355600">
              <a:lnSpc>
                <a:spcPct val="100000"/>
              </a:lnSpc>
              <a:buNone/>
              <a:defRPr/>
            </a:pPr>
            <a:endParaRPr lang="cs-CZ" sz="2400" dirty="0" smtClean="0"/>
          </a:p>
          <a:p>
            <a:pPr>
              <a:lnSpc>
                <a:spcPct val="80000"/>
              </a:lnSpc>
              <a:buNone/>
              <a:defRPr/>
            </a:pPr>
            <a:endParaRPr lang="cs-CZ" sz="2400" dirty="0">
              <a:solidFill>
                <a:srgbClr val="FFCC00"/>
              </a:solidFill>
            </a:endParaRP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endParaRPr lang="cs-CZ" sz="1100" b="1" dirty="0"/>
          </a:p>
        </p:txBody>
      </p:sp>
    </p:spTree>
    <p:extLst>
      <p:ext uri="{BB962C8B-B14F-4D97-AF65-F5344CB8AC3E}">
        <p14:creationId xmlns:p14="http://schemas.microsoft.com/office/powerpoint/2010/main" val="167949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8000">
              <a:srgbClr val="16A9F2"/>
            </a:gs>
            <a:gs pos="100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sz="4400" b="1" dirty="0">
                <a:solidFill>
                  <a:schemeClr val="bg1"/>
                </a:solidFill>
              </a:rPr>
              <a:t/>
            </a:r>
            <a:br>
              <a:rPr lang="cs-CZ" sz="4400" b="1" dirty="0">
                <a:solidFill>
                  <a:schemeClr val="bg1"/>
                </a:solidFill>
              </a:rPr>
            </a:br>
            <a:r>
              <a:rPr lang="cs-CZ" sz="4800" b="1" dirty="0">
                <a:solidFill>
                  <a:schemeClr val="bg1"/>
                </a:solidFill>
              </a:rPr>
              <a:t/>
            </a:r>
            <a:br>
              <a:rPr lang="cs-CZ" sz="4800" b="1" dirty="0">
                <a:solidFill>
                  <a:schemeClr val="bg1"/>
                </a:solidFill>
              </a:rPr>
            </a:b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235131" y="217534"/>
            <a:ext cx="8673737" cy="6640465"/>
          </a:xfrm>
          <a:ln>
            <a:noFill/>
          </a:ln>
        </p:spPr>
        <p:txBody>
          <a:bodyPr>
            <a:normAutofit fontScale="62500" lnSpcReduction="20000"/>
          </a:bodyPr>
          <a:lstStyle/>
          <a:p>
            <a:pPr algn="ctr">
              <a:lnSpc>
                <a:spcPct val="80000"/>
              </a:lnSpc>
              <a:buNone/>
              <a:defRPr/>
            </a:pPr>
            <a:r>
              <a:rPr lang="cs-CZ" sz="7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Kontakty</a:t>
            </a:r>
          </a:p>
          <a:p>
            <a:pPr>
              <a:lnSpc>
                <a:spcPct val="80000"/>
              </a:lnSpc>
              <a:buNone/>
              <a:defRPr/>
            </a:pPr>
            <a:endParaRPr lang="cs-CZ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Právnická </a:t>
            </a: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fakulta </a:t>
            </a:r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 </a:t>
            </a:r>
            <a:r>
              <a:rPr lang="cs-CZ" sz="2900" dirty="0"/>
              <a:t/>
            </a:r>
            <a:br>
              <a:rPr lang="cs-CZ" sz="2900" dirty="0"/>
            </a:br>
            <a:r>
              <a:rPr lang="cs-CZ" sz="2900" b="1" dirty="0" smtClean="0">
                <a:solidFill>
                  <a:schemeClr val="accent2">
                    <a:lumMod val="75000"/>
                  </a:schemeClr>
                </a:solidFill>
              </a:rPr>
              <a:t>JUDr</a:t>
            </a:r>
            <a:r>
              <a:rPr lang="cs-CZ" sz="2900" b="1" dirty="0">
                <a:solidFill>
                  <a:schemeClr val="accent2">
                    <a:lumMod val="75000"/>
                  </a:schemeClr>
                </a:solidFill>
              </a:rPr>
              <a:t>. Martin FAIX, Ph.D., </a:t>
            </a:r>
            <a:r>
              <a:rPr lang="cs-CZ" sz="2900" b="1" dirty="0" smtClean="0">
                <a:solidFill>
                  <a:schemeClr val="accent2">
                    <a:lumMod val="75000"/>
                  </a:schemeClr>
                </a:solidFill>
              </a:rPr>
              <a:t>MJI, </a:t>
            </a:r>
            <a:r>
              <a:rPr lang="cs-CZ" sz="2900" b="1" dirty="0" smtClean="0"/>
              <a:t>proděkan pro zahraniční záležitosti PF UP</a:t>
            </a:r>
            <a:endParaRPr lang="cs-CZ" sz="2900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cs-CZ" sz="2900" dirty="0" smtClean="0">
                <a:sym typeface="Wingdings 3" panose="05040102010807070707" pitchFamily="18" charset="2"/>
              </a:rPr>
              <a:t></a:t>
            </a:r>
            <a:r>
              <a:rPr lang="cs-CZ" sz="2900" dirty="0" smtClean="0"/>
              <a:t>DEPARTMENTAL COORDINATOR, Responsible </a:t>
            </a:r>
            <a:r>
              <a:rPr lang="cs-CZ" sz="2900" dirty="0"/>
              <a:t>person</a:t>
            </a:r>
            <a:r>
              <a:rPr lang="cs-CZ" sz="2900" dirty="0">
                <a:solidFill>
                  <a:srgbClr val="FFCC00"/>
                </a:solidFill>
              </a:rPr>
              <a:t/>
            </a:r>
            <a:br>
              <a:rPr lang="cs-CZ" sz="2900" dirty="0">
                <a:solidFill>
                  <a:srgbClr val="FFCC00"/>
                </a:solidFill>
              </a:rPr>
            </a:br>
            <a:r>
              <a:rPr lang="cs-CZ" sz="2900" dirty="0" smtClean="0"/>
              <a:t>e-mail</a:t>
            </a:r>
            <a:r>
              <a:rPr lang="cs-CZ" sz="2900" dirty="0"/>
              <a:t>: </a:t>
            </a:r>
            <a:r>
              <a:rPr lang="cs-CZ" sz="2900" u="sng" dirty="0">
                <a:solidFill>
                  <a:schemeClr val="hlink"/>
                </a:solidFill>
                <a:hlinkClick r:id="rId2"/>
              </a:rPr>
              <a:t>martin.faix@upol.cz</a:t>
            </a:r>
            <a:r>
              <a:rPr lang="cs-CZ" sz="2900" dirty="0">
                <a:solidFill>
                  <a:schemeClr val="hlink"/>
                </a:solidFill>
              </a:rPr>
              <a:t>, </a:t>
            </a:r>
            <a:r>
              <a:rPr lang="cs-CZ" sz="2900" dirty="0"/>
              <a:t>tel.: +420 585 637 684</a:t>
            </a:r>
            <a:br>
              <a:rPr lang="cs-CZ" sz="2900" dirty="0"/>
            </a:br>
            <a:r>
              <a:rPr lang="cs-CZ" sz="2900" dirty="0"/>
              <a:t/>
            </a:r>
            <a:br>
              <a:rPr lang="cs-CZ" sz="2900" dirty="0"/>
            </a:br>
            <a:r>
              <a:rPr lang="cs-CZ" sz="2900" b="1" dirty="0" smtClean="0">
                <a:solidFill>
                  <a:schemeClr val="accent2">
                    <a:lumMod val="75000"/>
                  </a:schemeClr>
                </a:solidFill>
              </a:rPr>
              <a:t>Radana </a:t>
            </a:r>
            <a:r>
              <a:rPr lang="cs-CZ" sz="2900" b="1" dirty="0">
                <a:solidFill>
                  <a:schemeClr val="accent2">
                    <a:lumMod val="75000"/>
                  </a:schemeClr>
                </a:solidFill>
              </a:rPr>
              <a:t>Kuncová, Lucie </a:t>
            </a:r>
            <a:r>
              <a:rPr lang="cs-CZ" sz="2900" b="1" dirty="0" smtClean="0">
                <a:solidFill>
                  <a:schemeClr val="accent2">
                    <a:lumMod val="75000"/>
                  </a:schemeClr>
                </a:solidFill>
              </a:rPr>
              <a:t>Kovaříková, </a:t>
            </a:r>
            <a:r>
              <a:rPr lang="cs-CZ" sz="2900" b="1" dirty="0" smtClean="0"/>
              <a:t>referentky Zahraničního oddělení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cs-CZ" sz="2900" dirty="0" smtClean="0">
                <a:solidFill>
                  <a:srgbClr val="FFCC00"/>
                </a:solidFill>
              </a:rPr>
              <a:t> </a:t>
            </a:r>
            <a:r>
              <a:rPr lang="cs-CZ" sz="2900" dirty="0">
                <a:sym typeface="Wingdings 3" panose="05040102010807070707" pitchFamily="18" charset="2"/>
              </a:rPr>
              <a:t> </a:t>
            </a:r>
            <a:r>
              <a:rPr lang="cs-CZ" sz="2900" dirty="0" smtClean="0">
                <a:sym typeface="Wingdings 3" panose="05040102010807070707" pitchFamily="18" charset="2"/>
              </a:rPr>
              <a:t>FACULTY COORDINATORS, </a:t>
            </a:r>
            <a:r>
              <a:rPr lang="cs-CZ" sz="2900" dirty="0" smtClean="0"/>
              <a:t>Contact </a:t>
            </a:r>
            <a:r>
              <a:rPr lang="cs-CZ" sz="2900" dirty="0"/>
              <a:t>person</a:t>
            </a:r>
            <a:br>
              <a:rPr lang="cs-CZ" sz="2900" dirty="0"/>
            </a:br>
            <a:r>
              <a:rPr lang="cs-CZ" sz="2900" dirty="0" smtClean="0"/>
              <a:t> </a:t>
            </a:r>
            <a:r>
              <a:rPr lang="cs-CZ" sz="2900" dirty="0" smtClean="0">
                <a:sym typeface="Wingdings 3" panose="05040102010807070707" pitchFamily="18" charset="2"/>
              </a:rPr>
              <a:t> </a:t>
            </a:r>
            <a:r>
              <a:rPr lang="cs-CZ" sz="2900" dirty="0" smtClean="0"/>
              <a:t>veškeré informace a dokumenty k výjezdům Erasmus+</a:t>
            </a:r>
            <a:r>
              <a:rPr lang="cs-CZ" sz="2900" dirty="0"/>
              <a:t/>
            </a:r>
            <a:br>
              <a:rPr lang="cs-CZ" sz="2900" dirty="0"/>
            </a:br>
            <a:r>
              <a:rPr lang="cs-CZ" sz="2900" dirty="0"/>
              <a:t>e-mail: </a:t>
            </a:r>
            <a:r>
              <a:rPr lang="cs-CZ" sz="2900" dirty="0">
                <a:hlinkClick r:id="rId3"/>
              </a:rPr>
              <a:t>lucie.kovarikova@upol.cz</a:t>
            </a:r>
            <a:r>
              <a:rPr lang="cs-CZ" sz="2900" dirty="0"/>
              <a:t> , </a:t>
            </a:r>
            <a:r>
              <a:rPr lang="cs-CZ" sz="2900" dirty="0">
                <a:hlinkClick r:id="rId4"/>
              </a:rPr>
              <a:t>radana.kuncova@upol.cz</a:t>
            </a:r>
            <a:r>
              <a:rPr lang="cs-CZ" sz="2900" dirty="0"/>
              <a:t>  </a:t>
            </a:r>
            <a:br>
              <a:rPr lang="cs-CZ" sz="2900" dirty="0"/>
            </a:br>
            <a:r>
              <a:rPr lang="cs-CZ" sz="2900" dirty="0"/>
              <a:t>tel</a:t>
            </a:r>
            <a:r>
              <a:rPr lang="cs-CZ" sz="2900" dirty="0" smtClean="0"/>
              <a:t>. / fax: </a:t>
            </a:r>
            <a:r>
              <a:rPr lang="cs-CZ" sz="2900" dirty="0"/>
              <a:t>+420 585 637 675</a:t>
            </a:r>
            <a:br>
              <a:rPr lang="cs-CZ" sz="2900" dirty="0"/>
            </a:br>
            <a:r>
              <a:rPr lang="cs-CZ" sz="2900" dirty="0"/>
              <a:t/>
            </a:r>
            <a:br>
              <a:rPr lang="cs-CZ" sz="2900" dirty="0"/>
            </a:br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Rektorát UP</a:t>
            </a:r>
            <a:r>
              <a:rPr lang="cs-CZ" sz="2900" dirty="0"/>
              <a:t/>
            </a:r>
            <a:br>
              <a:rPr lang="cs-CZ" sz="2900" dirty="0"/>
            </a:br>
            <a:r>
              <a:rPr lang="cs-CZ" sz="2900" b="1" dirty="0">
                <a:solidFill>
                  <a:schemeClr val="accent2">
                    <a:lumMod val="75000"/>
                  </a:schemeClr>
                </a:solidFill>
              </a:rPr>
              <a:t>Mgr. Yvona </a:t>
            </a:r>
            <a:r>
              <a:rPr lang="cs-CZ" sz="2900" b="1" dirty="0" smtClean="0">
                <a:solidFill>
                  <a:schemeClr val="accent2">
                    <a:lumMod val="75000"/>
                  </a:schemeClr>
                </a:solidFill>
              </a:rPr>
              <a:t>Vyhnánková, </a:t>
            </a:r>
            <a:r>
              <a:rPr lang="cs-CZ" sz="2900" b="1" dirty="0" smtClean="0"/>
              <a:t>koordinátorka pro celou UP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 3" panose="05040102010807070707" pitchFamily="18" charset="2"/>
              <a:buChar char="a"/>
              <a:defRPr/>
            </a:pPr>
            <a:r>
              <a:rPr lang="cs-CZ" sz="2900" dirty="0" smtClean="0"/>
              <a:t>INSTITUTIONAL COORDINATOR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cs-CZ" sz="2900" dirty="0" smtClean="0"/>
              <a:t>e-mail: </a:t>
            </a:r>
            <a:r>
              <a:rPr lang="cs-CZ" sz="2900" dirty="0" smtClean="0">
                <a:hlinkClick r:id="rId5"/>
              </a:rPr>
              <a:t>yvona.vyhnankova@upol.cz</a:t>
            </a:r>
            <a:r>
              <a:rPr lang="cs-CZ" sz="2900" dirty="0" smtClean="0"/>
              <a:t>, tel.: +420 585 631 041</a:t>
            </a:r>
            <a:br>
              <a:rPr lang="cs-CZ" sz="2900" dirty="0" smtClean="0"/>
            </a:br>
            <a:r>
              <a:rPr lang="cs-CZ" sz="2900" dirty="0" smtClean="0"/>
              <a:t/>
            </a:r>
            <a:br>
              <a:rPr lang="cs-CZ" sz="2900" dirty="0" smtClean="0"/>
            </a:br>
            <a:r>
              <a:rPr lang="cs-CZ" sz="2900" b="1" dirty="0">
                <a:solidFill>
                  <a:schemeClr val="accent2">
                    <a:lumMod val="75000"/>
                  </a:schemeClr>
                </a:solidFill>
              </a:rPr>
              <a:t>Mgr. Vladimíra </a:t>
            </a:r>
            <a:r>
              <a:rPr lang="cs-CZ" sz="2900" b="1" dirty="0" smtClean="0">
                <a:solidFill>
                  <a:schemeClr val="accent2">
                    <a:lumMod val="75000"/>
                  </a:schemeClr>
                </a:solidFill>
              </a:rPr>
              <a:t>Žlutířová</a:t>
            </a:r>
            <a:r>
              <a:rPr lang="cs-CZ" sz="2900" dirty="0" smtClean="0">
                <a:solidFill>
                  <a:schemeClr val="accent2">
                    <a:lumMod val="75000"/>
                  </a:schemeClr>
                </a:solidFill>
              </a:rPr>
              <a:t>,</a:t>
            </a:r>
            <a:r>
              <a:rPr lang="cs-CZ" sz="2900" dirty="0" smtClean="0"/>
              <a:t> </a:t>
            </a:r>
            <a:r>
              <a:rPr lang="cs-CZ" sz="2900" dirty="0"/>
              <a:t>(studenti A- Kn</a:t>
            </a:r>
            <a:r>
              <a:rPr lang="cs-CZ" sz="2900" dirty="0" smtClean="0"/>
              <a:t>),</a:t>
            </a:r>
            <a:r>
              <a:rPr lang="cs-CZ" sz="2900" dirty="0" smtClean="0">
                <a:solidFill>
                  <a:srgbClr val="FFCC00"/>
                </a:solidFill>
              </a:rPr>
              <a:t> </a:t>
            </a:r>
            <a:r>
              <a:rPr lang="cs-CZ" sz="2900" b="1" dirty="0">
                <a:solidFill>
                  <a:schemeClr val="accent2">
                    <a:lumMod val="75000"/>
                  </a:schemeClr>
                </a:solidFill>
              </a:rPr>
              <a:t>Mgr. Simona Černá </a:t>
            </a:r>
            <a:r>
              <a:rPr lang="cs-CZ" sz="2900" dirty="0" smtClean="0"/>
              <a:t>(studenti Ko- Ž)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cs-CZ" sz="2900" dirty="0">
                <a:sym typeface="Wingdings 3" panose="05040102010807070707" pitchFamily="18" charset="2"/>
              </a:rPr>
              <a:t> </a:t>
            </a:r>
            <a:r>
              <a:rPr lang="cs-CZ" sz="2900" dirty="0" smtClean="0">
                <a:sym typeface="Wingdings 3" panose="05040102010807070707" pitchFamily="18" charset="2"/>
              </a:rPr>
              <a:t>f</a:t>
            </a:r>
            <a:r>
              <a:rPr lang="cs-CZ" sz="2900" dirty="0" smtClean="0"/>
              <a:t>inanční </a:t>
            </a:r>
            <a:r>
              <a:rPr lang="cs-CZ" sz="2900" dirty="0"/>
              <a:t>dohoda, pojištění, komunikace v rámci Rektorátu </a:t>
            </a:r>
            <a:br>
              <a:rPr lang="cs-CZ" sz="2900" dirty="0"/>
            </a:br>
            <a:r>
              <a:rPr lang="cs-CZ" sz="2900" dirty="0" smtClean="0"/>
              <a:t>e-mail</a:t>
            </a:r>
            <a:r>
              <a:rPr lang="cs-CZ" sz="2900" dirty="0"/>
              <a:t>: </a:t>
            </a:r>
            <a:r>
              <a:rPr lang="cs-CZ" sz="2900" dirty="0">
                <a:hlinkClick r:id="rId6"/>
              </a:rPr>
              <a:t>vladimira.zlutirova@upol.cz</a:t>
            </a:r>
            <a:r>
              <a:rPr lang="cs-CZ" sz="2900" dirty="0"/>
              <a:t>, tel. +420 585 631 062</a:t>
            </a:r>
            <a:br>
              <a:rPr lang="cs-CZ" sz="2900" dirty="0"/>
            </a:br>
            <a:r>
              <a:rPr lang="cs-CZ" sz="2900" dirty="0" smtClean="0"/>
              <a:t>e-mail: </a:t>
            </a:r>
            <a:r>
              <a:rPr lang="cs-CZ" sz="2900" dirty="0">
                <a:hlinkClick r:id="rId7"/>
              </a:rPr>
              <a:t>simona.cerna@upol.cz</a:t>
            </a:r>
            <a:r>
              <a:rPr lang="cs-CZ" sz="2900" dirty="0"/>
              <a:t>, tel. +420 585 631 136</a:t>
            </a:r>
            <a:br>
              <a:rPr lang="cs-CZ" sz="2900" dirty="0"/>
            </a:br>
            <a:endParaRPr lang="cs-CZ" sz="2900" b="1" dirty="0" smtClean="0"/>
          </a:p>
          <a:p>
            <a:pPr>
              <a:lnSpc>
                <a:spcPct val="80000"/>
              </a:lnSpc>
              <a:buNone/>
              <a:defRPr/>
            </a:pPr>
            <a:endParaRPr lang="cs-CZ" sz="1000" b="1" dirty="0"/>
          </a:p>
          <a:p>
            <a:pPr marL="0" indent="273050">
              <a:buNone/>
              <a:tabLst>
                <a:tab pos="627063" algn="l"/>
              </a:tabLst>
            </a:pPr>
            <a:endParaRPr lang="cs-CZ" sz="2400" b="1" dirty="0" smtClean="0"/>
          </a:p>
          <a:p>
            <a:pPr marL="355600" indent="-355600">
              <a:lnSpc>
                <a:spcPct val="100000"/>
              </a:lnSpc>
              <a:buNone/>
              <a:defRPr/>
            </a:pPr>
            <a:endParaRPr lang="cs-CZ" sz="2400" dirty="0" smtClean="0"/>
          </a:p>
          <a:p>
            <a:pPr>
              <a:lnSpc>
                <a:spcPct val="80000"/>
              </a:lnSpc>
              <a:buNone/>
              <a:defRPr/>
            </a:pPr>
            <a:endParaRPr lang="cs-CZ" sz="2400" dirty="0">
              <a:solidFill>
                <a:srgbClr val="FFCC00"/>
              </a:solidFill>
            </a:endParaRP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endParaRPr lang="cs-CZ" sz="1100" b="1" dirty="0"/>
          </a:p>
        </p:txBody>
      </p:sp>
    </p:spTree>
    <p:extLst>
      <p:ext uri="{BB962C8B-B14F-4D97-AF65-F5344CB8AC3E}">
        <p14:creationId xmlns:p14="http://schemas.microsoft.com/office/powerpoint/2010/main" val="211579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8000">
              <a:srgbClr val="16A9F2"/>
            </a:gs>
            <a:gs pos="100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sz="4400" b="1" dirty="0">
                <a:solidFill>
                  <a:schemeClr val="bg1"/>
                </a:solidFill>
              </a:rPr>
              <a:t/>
            </a:r>
            <a:br>
              <a:rPr lang="cs-CZ" sz="4400" b="1" dirty="0">
                <a:solidFill>
                  <a:schemeClr val="bg1"/>
                </a:solidFill>
              </a:rPr>
            </a:br>
            <a:r>
              <a:rPr lang="cs-CZ" sz="4800" b="1" dirty="0">
                <a:solidFill>
                  <a:schemeClr val="bg1"/>
                </a:solidFill>
              </a:rPr>
              <a:t/>
            </a:r>
            <a:br>
              <a:rPr lang="cs-CZ" sz="4800" b="1" dirty="0">
                <a:solidFill>
                  <a:schemeClr val="bg1"/>
                </a:solidFill>
              </a:rPr>
            </a:b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235131" y="217534"/>
            <a:ext cx="8673737" cy="6640465"/>
          </a:xfrm>
          <a:ln>
            <a:noFill/>
          </a:ln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None/>
              <a:defRPr/>
            </a:pPr>
            <a:endParaRPr lang="cs-CZ" sz="6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80000"/>
              </a:lnSpc>
              <a:buNone/>
              <a:defRPr/>
            </a:pPr>
            <a:endParaRPr lang="cs-CZ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80000"/>
              </a:lnSpc>
              <a:buNone/>
              <a:defRPr/>
            </a:pPr>
            <a:r>
              <a:rPr lang="cs-CZ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DĚKUJEME </a:t>
            </a:r>
          </a:p>
          <a:p>
            <a:pPr algn="ctr">
              <a:lnSpc>
                <a:spcPct val="80000"/>
              </a:lnSpc>
              <a:buNone/>
              <a:defRPr/>
            </a:pPr>
            <a:r>
              <a:rPr lang="cs-CZ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POZORNOST</a:t>
            </a:r>
            <a:endParaRPr lang="cs-CZ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273050">
              <a:buNone/>
              <a:tabLst>
                <a:tab pos="627063" algn="l"/>
              </a:tabLst>
            </a:pPr>
            <a:endParaRPr lang="cs-CZ" sz="2400" b="1" dirty="0" smtClean="0"/>
          </a:p>
          <a:p>
            <a:pPr marL="355600" indent="-355600">
              <a:lnSpc>
                <a:spcPct val="100000"/>
              </a:lnSpc>
              <a:buNone/>
              <a:defRPr/>
            </a:pPr>
            <a:endParaRPr lang="cs-CZ" sz="2400" dirty="0" smtClean="0"/>
          </a:p>
          <a:p>
            <a:pPr>
              <a:lnSpc>
                <a:spcPct val="80000"/>
              </a:lnSpc>
              <a:buNone/>
              <a:defRPr/>
            </a:pPr>
            <a:endParaRPr lang="cs-CZ" sz="2400" dirty="0">
              <a:solidFill>
                <a:srgbClr val="FFCC00"/>
              </a:solidFill>
            </a:endParaRP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endParaRPr lang="cs-CZ" sz="1100" b="1" dirty="0"/>
          </a:p>
        </p:txBody>
      </p:sp>
    </p:spTree>
    <p:extLst>
      <p:ext uri="{BB962C8B-B14F-4D97-AF65-F5344CB8AC3E}">
        <p14:creationId xmlns:p14="http://schemas.microsoft.com/office/powerpoint/2010/main" val="155494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8000">
              <a:srgbClr val="16A9F2"/>
            </a:gs>
            <a:gs pos="100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sz="4400" b="1" dirty="0">
                <a:solidFill>
                  <a:schemeClr val="bg1"/>
                </a:solidFill>
              </a:rPr>
              <a:t/>
            </a:r>
            <a:br>
              <a:rPr lang="cs-CZ" sz="4400" b="1" dirty="0">
                <a:solidFill>
                  <a:schemeClr val="bg1"/>
                </a:solidFill>
              </a:rPr>
            </a:br>
            <a:r>
              <a:rPr lang="cs-CZ" sz="4800" b="1" dirty="0">
                <a:solidFill>
                  <a:schemeClr val="bg1"/>
                </a:solidFill>
              </a:rPr>
              <a:t/>
            </a:r>
            <a:br>
              <a:rPr lang="cs-CZ" sz="4800" b="1" dirty="0">
                <a:solidFill>
                  <a:schemeClr val="bg1"/>
                </a:solidFill>
              </a:rPr>
            </a:b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248193" y="365126"/>
            <a:ext cx="8673737" cy="6244680"/>
          </a:xfrm>
          <a:ln>
            <a:noFill/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Kde hledat základní informace?</a:t>
            </a:r>
          </a:p>
          <a:p>
            <a:pPr marL="0" indent="0" algn="ctr">
              <a:buNone/>
            </a:pPr>
            <a:endParaRPr lang="cs-CZ" sz="4000" b="1" dirty="0" smtClean="0"/>
          </a:p>
          <a:p>
            <a:pPr>
              <a:lnSpc>
                <a:spcPct val="80000"/>
              </a:lnSpc>
              <a:buNone/>
              <a:defRPr/>
            </a:pPr>
            <a:r>
              <a:rPr lang="cs-CZ" sz="2400" b="1" dirty="0">
                <a:solidFill>
                  <a:srgbClr val="C00000"/>
                </a:solidFill>
              </a:rPr>
              <a:t>1. Kancelář zahraničních styků UP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sz="2400" dirty="0">
                <a:solidFill>
                  <a:schemeClr val="bg1"/>
                </a:solidFill>
                <a:hlinkClick r:id="rId2"/>
              </a:rPr>
              <a:t>https://iro.upol.cz/erasmus/studium</a:t>
            </a:r>
            <a:r>
              <a:rPr lang="cs-CZ" sz="2400" dirty="0" smtClean="0">
                <a:solidFill>
                  <a:schemeClr val="bg1"/>
                </a:solidFill>
                <a:hlinkClick r:id="rId2"/>
              </a:rPr>
              <a:t>/</a:t>
            </a:r>
            <a:endParaRPr lang="cs-CZ" sz="2400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cs-CZ" sz="1600" dirty="0">
              <a:solidFill>
                <a:schemeClr val="bg1"/>
              </a:solidFill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sz="2400" b="1" dirty="0">
                <a:solidFill>
                  <a:srgbClr val="C00000"/>
                </a:solidFill>
              </a:rPr>
              <a:t>2. Zahraniční oddělení </a:t>
            </a:r>
            <a:r>
              <a:rPr lang="cs-CZ" sz="2400" b="1" dirty="0" smtClean="0">
                <a:solidFill>
                  <a:srgbClr val="C00000"/>
                </a:solidFill>
              </a:rPr>
              <a:t>PF UP</a:t>
            </a:r>
            <a:r>
              <a:rPr lang="cs-CZ" sz="2400" b="1" dirty="0" smtClean="0">
                <a:solidFill>
                  <a:schemeClr val="bg1"/>
                </a:solidFill>
              </a:rPr>
              <a:t> 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sz="2400" u="sng" dirty="0">
                <a:solidFill>
                  <a:schemeClr val="accent5">
                    <a:lumMod val="75000"/>
                  </a:schemeClr>
                </a:solidFill>
                <a:hlinkClick r:id="rId3"/>
              </a:rPr>
              <a:t>https://www.pf.upol.cz/studenti/zahranicni-oddeleni/#</a:t>
            </a:r>
            <a:r>
              <a:rPr lang="cs-CZ" sz="2400" u="sng" dirty="0" smtClean="0">
                <a:solidFill>
                  <a:schemeClr val="accent5">
                    <a:lumMod val="75000"/>
                  </a:schemeClr>
                </a:solidFill>
                <a:hlinkClick r:id="rId3"/>
              </a:rPr>
              <a:t>c6319</a:t>
            </a:r>
            <a:r>
              <a:rPr lang="cs-CZ" sz="2400" u="sng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cs-CZ" sz="2400" u="sng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lnSpc>
                <a:spcPct val="80000"/>
              </a:lnSpc>
              <a:buNone/>
              <a:defRPr/>
            </a:pPr>
            <a:endParaRPr lang="cs-CZ" sz="1600" b="1" u="sng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lnSpc>
                <a:spcPct val="80000"/>
              </a:lnSpc>
              <a:buNone/>
              <a:defRPr/>
            </a:pPr>
            <a:r>
              <a:rPr lang="cs-CZ" sz="2400" b="1" dirty="0">
                <a:solidFill>
                  <a:srgbClr val="C00000"/>
                </a:solidFill>
              </a:rPr>
              <a:t>3. Národní agentura pro evropské vzdělávací </a:t>
            </a:r>
            <a:r>
              <a:rPr lang="cs-CZ" sz="2400" b="1" dirty="0" smtClean="0">
                <a:solidFill>
                  <a:srgbClr val="C00000"/>
                </a:solidFill>
              </a:rPr>
              <a:t>programy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cs-CZ" sz="2400" dirty="0" smtClean="0">
                <a:hlinkClick r:id="rId4"/>
              </a:rPr>
              <a:t>www.naep.cz</a:t>
            </a:r>
            <a:r>
              <a:rPr lang="cs-CZ" sz="2400" dirty="0" smtClean="0"/>
              <a:t> 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cs-CZ" sz="2400" dirty="0" smtClean="0"/>
              <a:t>– </a:t>
            </a:r>
            <a:r>
              <a:rPr lang="cs-CZ" sz="2400" dirty="0"/>
              <a:t>obecně o programu Erasmus+</a:t>
            </a:r>
          </a:p>
          <a:p>
            <a:pPr>
              <a:lnSpc>
                <a:spcPct val="80000"/>
              </a:lnSpc>
              <a:buNone/>
              <a:defRPr/>
            </a:pPr>
            <a:endParaRPr lang="cs-CZ" sz="1600" dirty="0">
              <a:solidFill>
                <a:srgbClr val="FFCC00"/>
              </a:solidFill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sz="2400" b="1" dirty="0">
                <a:solidFill>
                  <a:srgbClr val="C00000"/>
                </a:solidFill>
              </a:rPr>
              <a:t>4. Databáze závěrečných zpráv studentů, kteří již výjezd </a:t>
            </a:r>
            <a:r>
              <a:rPr lang="cs-CZ" sz="2400" b="1" dirty="0" smtClean="0">
                <a:solidFill>
                  <a:srgbClr val="C00000"/>
                </a:solidFill>
              </a:rPr>
              <a:t>absolvovali 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sz="2400" u="sng" dirty="0" smtClean="0">
                <a:hlinkClick r:id="rId5"/>
              </a:rPr>
              <a:t>http</a:t>
            </a:r>
            <a:r>
              <a:rPr lang="cs-CZ" sz="2400" u="sng" dirty="0">
                <a:hlinkClick r:id="rId5"/>
              </a:rPr>
              <a:t>://erasmus-databaze.naep.cz/modules/erasmus/</a:t>
            </a:r>
            <a:r>
              <a:rPr lang="cs-CZ" sz="2400" dirty="0"/>
              <a:t> </a:t>
            </a:r>
            <a:endParaRPr lang="cs-CZ" sz="2400" dirty="0" smtClean="0"/>
          </a:p>
          <a:p>
            <a:pPr>
              <a:lnSpc>
                <a:spcPct val="80000"/>
              </a:lnSpc>
              <a:buFontTx/>
              <a:buChar char="-"/>
              <a:defRPr/>
            </a:pPr>
            <a:r>
              <a:rPr lang="cs-CZ" sz="2400" dirty="0" smtClean="0"/>
              <a:t>informace </a:t>
            </a:r>
            <a:r>
              <a:rPr lang="cs-CZ" sz="2400" dirty="0"/>
              <a:t>o ubytování, kurzech, zkouškách, financích apod. – </a:t>
            </a:r>
            <a:r>
              <a:rPr lang="cs-CZ" sz="2400" dirty="0" smtClean="0"/>
              <a:t>jedná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sz="2400" dirty="0"/>
              <a:t> </a:t>
            </a:r>
            <a:r>
              <a:rPr lang="cs-CZ" sz="2400" dirty="0" smtClean="0"/>
              <a:t> </a:t>
            </a:r>
            <a:r>
              <a:rPr lang="cs-CZ" sz="2400" dirty="0"/>
              <a:t>se sice o starší informace, ale vždy se </a:t>
            </a:r>
            <a:r>
              <a:rPr lang="cs-CZ" sz="2400" dirty="0" smtClean="0"/>
              <a:t>hodí</a:t>
            </a:r>
            <a:endParaRPr lang="cs-CZ" sz="2400" dirty="0"/>
          </a:p>
          <a:p>
            <a:pPr>
              <a:lnSpc>
                <a:spcPct val="80000"/>
              </a:lnSpc>
              <a:buNone/>
              <a:defRPr/>
            </a:pPr>
            <a:endParaRPr lang="cs-CZ" sz="2400" dirty="0">
              <a:solidFill>
                <a:srgbClr val="FFCC00"/>
              </a:solidFill>
            </a:endParaRP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endParaRPr lang="cs-CZ" sz="1100" b="1" dirty="0"/>
          </a:p>
        </p:txBody>
      </p:sp>
    </p:spTree>
    <p:extLst>
      <p:ext uri="{BB962C8B-B14F-4D97-AF65-F5344CB8AC3E}">
        <p14:creationId xmlns:p14="http://schemas.microsoft.com/office/powerpoint/2010/main" val="228153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8000">
              <a:srgbClr val="16A9F2"/>
            </a:gs>
            <a:gs pos="100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sz="4400" b="1" dirty="0">
                <a:solidFill>
                  <a:schemeClr val="bg1"/>
                </a:solidFill>
              </a:rPr>
              <a:t/>
            </a:r>
            <a:br>
              <a:rPr lang="cs-CZ" sz="4400" b="1" dirty="0">
                <a:solidFill>
                  <a:schemeClr val="bg1"/>
                </a:solidFill>
              </a:rPr>
            </a:br>
            <a:r>
              <a:rPr lang="cs-CZ" sz="4800" b="1" dirty="0">
                <a:solidFill>
                  <a:schemeClr val="bg1"/>
                </a:solidFill>
              </a:rPr>
              <a:t/>
            </a:r>
            <a:br>
              <a:rPr lang="cs-CZ" sz="4800" b="1" dirty="0">
                <a:solidFill>
                  <a:schemeClr val="bg1"/>
                </a:solidFill>
              </a:rPr>
            </a:b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248193" y="365126"/>
            <a:ext cx="8673737" cy="6244680"/>
          </a:xfrm>
          <a:ln>
            <a:noFill/>
          </a:ln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cs-CZ" sz="1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Postup</a:t>
            </a:r>
          </a:p>
          <a:p>
            <a:pPr marL="719138" indent="-366713">
              <a:lnSpc>
                <a:spcPct val="100000"/>
              </a:lnSpc>
              <a:buNone/>
              <a:defRPr/>
            </a:pPr>
            <a:endParaRPr lang="cs-CZ" sz="2400" dirty="0"/>
          </a:p>
          <a:p>
            <a:pPr marL="352425" indent="0">
              <a:lnSpc>
                <a:spcPct val="120000"/>
              </a:lnSpc>
              <a:buNone/>
              <a:defRPr/>
            </a:pPr>
            <a:r>
              <a:rPr lang="cs-CZ" sz="5500" dirty="0" smtClean="0"/>
              <a:t>1) zaslání nominací na Erasmus partnerským univerzitám </a:t>
            </a:r>
          </a:p>
          <a:p>
            <a:pPr marL="352425" indent="0">
              <a:lnSpc>
                <a:spcPct val="120000"/>
              </a:lnSpc>
              <a:buNone/>
              <a:defRPr/>
            </a:pPr>
            <a:r>
              <a:rPr lang="cs-CZ" sz="5500" dirty="0" smtClean="0"/>
              <a:t>     (ZO PF)</a:t>
            </a:r>
          </a:p>
          <a:p>
            <a:pPr marL="719138" indent="-366713">
              <a:lnSpc>
                <a:spcPct val="120000"/>
              </a:lnSpc>
              <a:buNone/>
              <a:defRPr/>
            </a:pPr>
            <a:r>
              <a:rPr lang="cs-CZ" sz="5500" dirty="0" smtClean="0"/>
              <a:t>2) e-mail </a:t>
            </a:r>
            <a:r>
              <a:rPr lang="cs-CZ" sz="5500" dirty="0"/>
              <a:t>od hostitelské univerzity </a:t>
            </a:r>
            <a:r>
              <a:rPr lang="cs-CZ" sz="5500" dirty="0" smtClean="0"/>
              <a:t>nominovaným studentům </a:t>
            </a:r>
          </a:p>
          <a:p>
            <a:pPr marL="719138" indent="-366713">
              <a:lnSpc>
                <a:spcPct val="120000"/>
              </a:lnSpc>
              <a:buNone/>
              <a:defRPr/>
            </a:pPr>
            <a:r>
              <a:rPr lang="cs-CZ" sz="5500" dirty="0"/>
              <a:t> </a:t>
            </a:r>
            <a:r>
              <a:rPr lang="cs-CZ" sz="5500" dirty="0" smtClean="0"/>
              <a:t>    s informacemi </a:t>
            </a:r>
            <a:r>
              <a:rPr lang="cs-CZ" sz="5500" dirty="0"/>
              <a:t>a </a:t>
            </a:r>
            <a:r>
              <a:rPr lang="cs-CZ" sz="5500" dirty="0" smtClean="0"/>
              <a:t>požadavky k registraci na Erasmus+</a:t>
            </a:r>
            <a:endParaRPr lang="cs-CZ" sz="5500" dirty="0"/>
          </a:p>
          <a:p>
            <a:pPr marL="719138" indent="-366713">
              <a:lnSpc>
                <a:spcPct val="120000"/>
              </a:lnSpc>
              <a:buNone/>
              <a:defRPr/>
            </a:pPr>
            <a:r>
              <a:rPr lang="cs-CZ" sz="5500" dirty="0" smtClean="0"/>
              <a:t>3) registrace ke studijnímu pobytu Erasmus+</a:t>
            </a:r>
          </a:p>
          <a:p>
            <a:pPr marL="719138" indent="-366713">
              <a:lnSpc>
                <a:spcPct val="120000"/>
              </a:lnSpc>
              <a:buNone/>
              <a:defRPr/>
            </a:pPr>
            <a:r>
              <a:rPr lang="cs-CZ" sz="5500" dirty="0" smtClean="0"/>
              <a:t>4) vyplnění </a:t>
            </a:r>
            <a:r>
              <a:rPr lang="cs-CZ" sz="5500" dirty="0"/>
              <a:t>Learning </a:t>
            </a:r>
            <a:r>
              <a:rPr lang="cs-CZ" sz="5500" dirty="0" smtClean="0"/>
              <a:t>Agreementu </a:t>
            </a:r>
            <a:r>
              <a:rPr lang="cs-CZ" sz="5500" dirty="0"/>
              <a:t>– výběr předmětů, které budete studovat </a:t>
            </a:r>
            <a:r>
              <a:rPr lang="cs-CZ" sz="5500" dirty="0" smtClean="0"/>
              <a:t>včetně tabulky uznání</a:t>
            </a:r>
          </a:p>
          <a:p>
            <a:pPr marL="719138" indent="-366713">
              <a:lnSpc>
                <a:spcPct val="120000"/>
              </a:lnSpc>
              <a:buNone/>
              <a:defRPr/>
            </a:pPr>
            <a:r>
              <a:rPr lang="cs-CZ" sz="5500" dirty="0" smtClean="0"/>
              <a:t>4) </a:t>
            </a:r>
            <a:r>
              <a:rPr lang="cs-CZ" sz="5500" b="1" dirty="0" smtClean="0"/>
              <a:t>vložit do aplikace Erasmus+ data výjezdu</a:t>
            </a:r>
            <a:endParaRPr lang="cs-CZ" sz="5500" b="1" dirty="0"/>
          </a:p>
          <a:p>
            <a:pPr marL="719138" indent="-366713">
              <a:lnSpc>
                <a:spcPct val="120000"/>
              </a:lnSpc>
              <a:buNone/>
              <a:defRPr/>
            </a:pPr>
            <a:r>
              <a:rPr lang="cs-CZ" sz="5500" dirty="0" smtClean="0"/>
              <a:t>5) uzavření </a:t>
            </a:r>
            <a:r>
              <a:rPr lang="cs-CZ" sz="5500" dirty="0" smtClean="0"/>
              <a:t>účastnické smlouvy na </a:t>
            </a:r>
            <a:r>
              <a:rPr lang="cs-CZ" sz="5500" dirty="0" smtClean="0"/>
              <a:t>Rektorátu UP</a:t>
            </a:r>
            <a:endParaRPr lang="cs-CZ" sz="5500" dirty="0"/>
          </a:p>
          <a:p>
            <a:pPr>
              <a:lnSpc>
                <a:spcPct val="120000"/>
              </a:lnSpc>
              <a:buNone/>
              <a:defRPr/>
            </a:pPr>
            <a:endParaRPr lang="cs-CZ" sz="3200" dirty="0">
              <a:solidFill>
                <a:srgbClr val="FFCC00"/>
              </a:solidFill>
            </a:endParaRP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endParaRPr lang="cs-CZ" sz="1100" b="1" dirty="0"/>
          </a:p>
        </p:txBody>
      </p:sp>
    </p:spTree>
    <p:extLst>
      <p:ext uri="{BB962C8B-B14F-4D97-AF65-F5344CB8AC3E}">
        <p14:creationId xmlns:p14="http://schemas.microsoft.com/office/powerpoint/2010/main" val="136781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8000">
              <a:srgbClr val="16A9F2"/>
            </a:gs>
            <a:gs pos="100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sz="4400" b="1" dirty="0">
                <a:solidFill>
                  <a:schemeClr val="bg1"/>
                </a:solidFill>
              </a:rPr>
              <a:t/>
            </a:r>
            <a:br>
              <a:rPr lang="cs-CZ" sz="4400" b="1" dirty="0">
                <a:solidFill>
                  <a:schemeClr val="bg1"/>
                </a:solidFill>
              </a:rPr>
            </a:br>
            <a:r>
              <a:rPr lang="cs-CZ" sz="4800" b="1" dirty="0">
                <a:solidFill>
                  <a:schemeClr val="bg1"/>
                </a:solidFill>
              </a:rPr>
              <a:t/>
            </a:r>
            <a:br>
              <a:rPr lang="cs-CZ" sz="4800" b="1" dirty="0">
                <a:solidFill>
                  <a:schemeClr val="bg1"/>
                </a:solidFill>
              </a:rPr>
            </a:b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248193" y="143691"/>
            <a:ext cx="8673737" cy="6609806"/>
          </a:xfrm>
          <a:ln>
            <a:noFill/>
          </a:ln>
        </p:spPr>
        <p:txBody>
          <a:bodyPr>
            <a:normAutofit fontScale="85000" lnSpcReduction="20000"/>
          </a:bodyPr>
          <a:lstStyle/>
          <a:p>
            <a:pPr marL="452438" indent="-182563">
              <a:buNone/>
              <a:tabLst>
                <a:tab pos="539750" algn="l"/>
              </a:tabLst>
              <a:defRPr/>
            </a:pPr>
            <a:endParaRPr lang="cs-CZ" sz="2800" b="1" dirty="0">
              <a:solidFill>
                <a:srgbClr val="FFFF00"/>
              </a:solidFill>
            </a:endParaRPr>
          </a:p>
          <a:p>
            <a:pPr marL="452438" indent="-182563" algn="ctr">
              <a:buNone/>
              <a:tabLst>
                <a:tab pos="539750" algn="l"/>
              </a:tabLst>
              <a:defRPr/>
            </a:pPr>
            <a:r>
              <a:rPr lang="cs-CZ" sz="4300" b="1" dirty="0" smtClean="0"/>
              <a:t>Registrace na Erasmus+</a:t>
            </a:r>
          </a:p>
          <a:p>
            <a:pPr marL="809625" indent="-457200">
              <a:lnSpc>
                <a:spcPct val="120000"/>
              </a:lnSpc>
              <a:defRPr/>
            </a:pPr>
            <a:r>
              <a:rPr lang="cs-CZ" sz="2800" dirty="0"/>
              <a:t>online vyplnění přihlášky včetně vložení požadovaných dokumentů</a:t>
            </a:r>
          </a:p>
          <a:p>
            <a:pPr marL="809625" indent="-457200">
              <a:lnSpc>
                <a:spcPct val="120000"/>
              </a:lnSpc>
              <a:defRPr/>
            </a:pPr>
            <a:r>
              <a:rPr lang="cs-CZ" sz="2800" dirty="0"/>
              <a:t>vyplnění papírového formuláře a odeslání poštou včetně </a:t>
            </a:r>
            <a:r>
              <a:rPr lang="cs-CZ" sz="2800" dirty="0" smtClean="0"/>
              <a:t>příloh (např. Nantes)</a:t>
            </a:r>
            <a:endParaRPr lang="cs-CZ" sz="2800" dirty="0"/>
          </a:p>
          <a:p>
            <a:pPr marL="452438" indent="-182563">
              <a:buNone/>
              <a:tabLst>
                <a:tab pos="539750" algn="l"/>
              </a:tabLst>
              <a:defRPr/>
            </a:pPr>
            <a:endParaRPr lang="cs-CZ" sz="2800" b="1" dirty="0" smtClean="0"/>
          </a:p>
          <a:p>
            <a:pPr marL="452438" indent="-182563">
              <a:buNone/>
              <a:tabLst>
                <a:tab pos="539750" algn="l"/>
              </a:tabLst>
              <a:defRPr/>
            </a:pPr>
            <a:r>
              <a:rPr lang="cs-CZ" sz="2800" b="1" dirty="0" smtClean="0">
                <a:solidFill>
                  <a:srgbClr val="FFFF00"/>
                </a:solidFill>
              </a:rPr>
              <a:t>Zahraniční </a:t>
            </a:r>
            <a:r>
              <a:rPr lang="cs-CZ" sz="2800" b="1" dirty="0">
                <a:solidFill>
                  <a:srgbClr val="FFFF00"/>
                </a:solidFill>
              </a:rPr>
              <a:t>univerzity </a:t>
            </a:r>
            <a:r>
              <a:rPr lang="cs-CZ" sz="2800" b="1" dirty="0" smtClean="0">
                <a:solidFill>
                  <a:srgbClr val="FFFF00"/>
                </a:solidFill>
              </a:rPr>
              <a:t>požadují</a:t>
            </a:r>
            <a:r>
              <a:rPr lang="cs-CZ" sz="2800" b="1" dirty="0">
                <a:solidFill>
                  <a:srgbClr val="FFFF00"/>
                </a:solidFill>
              </a:rPr>
              <a:t>:</a:t>
            </a:r>
          </a:p>
          <a:p>
            <a:pPr marL="612775" indent="-342900">
              <a:buFontTx/>
              <a:buChar char="-"/>
              <a:tabLst>
                <a:tab pos="539750" algn="l"/>
              </a:tabLst>
              <a:defRPr/>
            </a:pPr>
            <a:r>
              <a:rPr lang="cs-CZ" sz="2400" dirty="0" err="1" smtClean="0"/>
              <a:t>Transcript</a:t>
            </a:r>
            <a:r>
              <a:rPr lang="cs-CZ" sz="2400" dirty="0" smtClean="0"/>
              <a:t> </a:t>
            </a:r>
            <a:r>
              <a:rPr lang="cs-CZ" sz="2400" dirty="0"/>
              <a:t>of Records = Summary of Student Data (výpis dosavadních </a:t>
            </a:r>
            <a:r>
              <a:rPr lang="cs-CZ" sz="2400" dirty="0" smtClean="0"/>
              <a:t>známek v </a:t>
            </a:r>
            <a:r>
              <a:rPr lang="cs-CZ" sz="2400" dirty="0"/>
              <a:t>AJ) – vydá </a:t>
            </a:r>
            <a:r>
              <a:rPr lang="cs-CZ" sz="2400" dirty="0" smtClean="0"/>
              <a:t>studijní </a:t>
            </a:r>
            <a:r>
              <a:rPr lang="cs-CZ" sz="2400" dirty="0"/>
              <a:t>oddělení </a:t>
            </a:r>
            <a:r>
              <a:rPr lang="cs-CZ" sz="2400" dirty="0" smtClean="0"/>
              <a:t>PF UP</a:t>
            </a:r>
          </a:p>
          <a:p>
            <a:pPr marL="612775" indent="-342900">
              <a:buFontTx/>
              <a:buChar char="-"/>
              <a:tabLst>
                <a:tab pos="539750" algn="l"/>
              </a:tabLst>
              <a:defRPr/>
            </a:pPr>
            <a:r>
              <a:rPr lang="cs-CZ" sz="2400" dirty="0" smtClean="0"/>
              <a:t>doklad o jazykové zkoušce (Rotterdam – Liverpool – ostatní)</a:t>
            </a:r>
          </a:p>
          <a:p>
            <a:pPr marL="612775" indent="-342900">
              <a:buFontTx/>
              <a:buChar char="-"/>
              <a:tabLst>
                <a:tab pos="539750" algn="l"/>
              </a:tabLst>
              <a:defRPr/>
            </a:pPr>
            <a:r>
              <a:rPr lang="cs-CZ" sz="2400" dirty="0" smtClean="0"/>
              <a:t>několik </a:t>
            </a:r>
            <a:r>
              <a:rPr lang="cs-CZ" sz="2400" dirty="0"/>
              <a:t>pasových </a:t>
            </a:r>
            <a:r>
              <a:rPr lang="cs-CZ" sz="2400" dirty="0" smtClean="0"/>
              <a:t>fotek</a:t>
            </a:r>
          </a:p>
          <a:p>
            <a:pPr marL="612775" indent="-342900">
              <a:buFontTx/>
              <a:buChar char="-"/>
              <a:tabLst>
                <a:tab pos="539750" algn="l"/>
              </a:tabLst>
              <a:defRPr/>
            </a:pPr>
            <a:r>
              <a:rPr lang="cs-CZ" sz="2400" dirty="0" smtClean="0"/>
              <a:t>kopie </a:t>
            </a:r>
            <a:r>
              <a:rPr lang="cs-CZ" sz="2400" dirty="0"/>
              <a:t>pasu nebo </a:t>
            </a:r>
            <a:r>
              <a:rPr lang="cs-CZ" sz="2400" dirty="0" smtClean="0"/>
              <a:t>OP</a:t>
            </a:r>
          </a:p>
          <a:p>
            <a:pPr marL="612775" indent="-342900">
              <a:buFontTx/>
              <a:buChar char="-"/>
              <a:tabLst>
                <a:tab pos="539750" algn="l"/>
              </a:tabLst>
              <a:defRPr/>
            </a:pPr>
            <a:r>
              <a:rPr lang="cs-CZ" sz="2400" dirty="0" smtClean="0"/>
              <a:t>kopie </a:t>
            </a:r>
            <a:r>
              <a:rPr lang="cs-CZ" sz="2400" dirty="0"/>
              <a:t>kartičky </a:t>
            </a:r>
            <a:r>
              <a:rPr lang="cs-CZ" sz="2400" dirty="0" smtClean="0"/>
              <a:t>pojištění</a:t>
            </a:r>
          </a:p>
          <a:p>
            <a:pPr marL="612775" indent="-342900">
              <a:buFontTx/>
              <a:buChar char="-"/>
              <a:tabLst>
                <a:tab pos="539750" algn="l"/>
              </a:tabLst>
              <a:defRPr/>
            </a:pPr>
            <a:r>
              <a:rPr lang="cs-CZ" sz="2400" dirty="0" smtClean="0"/>
              <a:t>někdy </a:t>
            </a:r>
            <a:r>
              <a:rPr lang="cs-CZ" sz="2400" dirty="0"/>
              <a:t>– kopie výpisu informací o Vašem bankovním </a:t>
            </a:r>
            <a:r>
              <a:rPr lang="cs-CZ" sz="2400" dirty="0" smtClean="0"/>
              <a:t> </a:t>
            </a:r>
          </a:p>
          <a:p>
            <a:pPr marL="269875" indent="0">
              <a:buNone/>
              <a:tabLst>
                <a:tab pos="539750" algn="l"/>
              </a:tabLst>
              <a:defRPr/>
            </a:pPr>
            <a:r>
              <a:rPr lang="cs-CZ" sz="2400" dirty="0" smtClean="0"/>
              <a:t>      účtu </a:t>
            </a:r>
            <a:r>
              <a:rPr lang="cs-CZ" sz="2400" dirty="0"/>
              <a:t>(samozřejmě bez částek apod</a:t>
            </a:r>
            <a:r>
              <a:rPr lang="cs-CZ" sz="2400" dirty="0" smtClean="0"/>
              <a:t>.)</a:t>
            </a:r>
          </a:p>
          <a:p>
            <a:pPr marL="612775" indent="-342900">
              <a:buFontTx/>
              <a:buChar char="-"/>
              <a:tabLst>
                <a:tab pos="539750" algn="l"/>
              </a:tabLst>
              <a:defRPr/>
            </a:pPr>
            <a:r>
              <a:rPr lang="cs-CZ" sz="2400" dirty="0" smtClean="0"/>
              <a:t>extra – např. přihlášky </a:t>
            </a:r>
            <a:r>
              <a:rPr lang="cs-CZ" sz="2400" dirty="0"/>
              <a:t>na </a:t>
            </a:r>
            <a:r>
              <a:rPr lang="cs-CZ" sz="2400" dirty="0" smtClean="0"/>
              <a:t>ubytování, pokud univerzita zajištění ubytování </a:t>
            </a:r>
          </a:p>
          <a:p>
            <a:pPr marL="269875" indent="0">
              <a:buNone/>
              <a:tabLst>
                <a:tab pos="539750" algn="l"/>
              </a:tabLst>
              <a:defRPr/>
            </a:pPr>
            <a:r>
              <a:rPr lang="cs-CZ" sz="2400" dirty="0"/>
              <a:t> </a:t>
            </a:r>
            <a:r>
              <a:rPr lang="cs-CZ" sz="2400" dirty="0" smtClean="0"/>
              <a:t>     nabízí </a:t>
            </a:r>
            <a:endParaRPr lang="cs-CZ" sz="2400" dirty="0"/>
          </a:p>
          <a:p>
            <a:pPr marL="0" indent="0">
              <a:buNone/>
            </a:pPr>
            <a:endParaRPr lang="cs-CZ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cs-CZ" sz="4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cs-CZ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19138" indent="-366713">
              <a:lnSpc>
                <a:spcPct val="100000"/>
              </a:lnSpc>
              <a:buNone/>
              <a:defRPr/>
            </a:pPr>
            <a:endParaRPr lang="cs-CZ" sz="2400" dirty="0" smtClean="0"/>
          </a:p>
          <a:p>
            <a:pPr>
              <a:lnSpc>
                <a:spcPct val="80000"/>
              </a:lnSpc>
              <a:buNone/>
              <a:defRPr/>
            </a:pPr>
            <a:endParaRPr lang="cs-CZ" sz="2400" dirty="0">
              <a:solidFill>
                <a:srgbClr val="FFCC00"/>
              </a:solidFill>
            </a:endParaRP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endParaRPr lang="cs-CZ" sz="1100" b="1" dirty="0"/>
          </a:p>
        </p:txBody>
      </p:sp>
    </p:spTree>
    <p:extLst>
      <p:ext uri="{BB962C8B-B14F-4D97-AF65-F5344CB8AC3E}">
        <p14:creationId xmlns:p14="http://schemas.microsoft.com/office/powerpoint/2010/main" val="4813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8000">
              <a:srgbClr val="16A9F2"/>
            </a:gs>
            <a:gs pos="100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sz="4400" b="1" dirty="0">
                <a:solidFill>
                  <a:schemeClr val="bg1"/>
                </a:solidFill>
              </a:rPr>
              <a:t/>
            </a:r>
            <a:br>
              <a:rPr lang="cs-CZ" sz="4400" b="1" dirty="0">
                <a:solidFill>
                  <a:schemeClr val="bg1"/>
                </a:solidFill>
              </a:rPr>
            </a:br>
            <a:r>
              <a:rPr lang="cs-CZ" sz="4800" b="1" dirty="0">
                <a:solidFill>
                  <a:schemeClr val="bg1"/>
                </a:solidFill>
              </a:rPr>
              <a:t/>
            </a:r>
            <a:br>
              <a:rPr lang="cs-CZ" sz="4800" b="1" dirty="0">
                <a:solidFill>
                  <a:schemeClr val="bg1"/>
                </a:solidFill>
              </a:rPr>
            </a:b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248193" y="143691"/>
            <a:ext cx="8673737" cy="6609806"/>
          </a:xfrm>
          <a:ln>
            <a:noFill/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Learning Agreement</a:t>
            </a:r>
          </a:p>
          <a:p>
            <a:pPr marL="468313" indent="-285750">
              <a:lnSpc>
                <a:spcPct val="170000"/>
              </a:lnSpc>
              <a:buFontTx/>
              <a:buChar char="-"/>
              <a:defRPr/>
            </a:pPr>
            <a:r>
              <a:rPr lang="cs-CZ" sz="1600" dirty="0" smtClean="0"/>
              <a:t>„smlouva</a:t>
            </a:r>
            <a:r>
              <a:rPr lang="cs-CZ" sz="1600" dirty="0"/>
              <a:t>“ o studiu mezi </a:t>
            </a:r>
            <a:r>
              <a:rPr lang="cs-CZ" sz="1600" dirty="0" smtClean="0"/>
              <a:t>studentem, </a:t>
            </a:r>
            <a:r>
              <a:rPr lang="cs-CZ" sz="1600" dirty="0"/>
              <a:t>zahraniční univerzitou a PF </a:t>
            </a:r>
            <a:r>
              <a:rPr lang="cs-CZ" sz="1600" dirty="0" smtClean="0"/>
              <a:t>UP</a:t>
            </a:r>
          </a:p>
          <a:p>
            <a:pPr marL="468313" indent="-285750">
              <a:lnSpc>
                <a:spcPct val="170000"/>
              </a:lnSpc>
              <a:buFontTx/>
              <a:buChar char="-"/>
              <a:defRPr/>
            </a:pPr>
            <a:r>
              <a:rPr lang="cs-CZ" sz="1600" dirty="0"/>
              <a:t>s</a:t>
            </a:r>
            <a:r>
              <a:rPr lang="cs-CZ" sz="1600" dirty="0" smtClean="0"/>
              <a:t>tudent si vybírá předměty, které bude za zahraniční univerzitě studovat, jejich výběrem se zavazuje předměty </a:t>
            </a:r>
            <a:r>
              <a:rPr lang="cs-CZ" sz="1600" dirty="0"/>
              <a:t>navštěvovat a následně je </a:t>
            </a:r>
            <a:r>
              <a:rPr lang="cs-CZ" sz="1600" dirty="0" smtClean="0"/>
              <a:t>splnit</a:t>
            </a:r>
          </a:p>
          <a:p>
            <a:pPr marL="468313" indent="-285750">
              <a:lnSpc>
                <a:spcPct val="170000"/>
              </a:lnSpc>
              <a:buFontTx/>
              <a:buChar char="-"/>
              <a:defRPr/>
            </a:pPr>
            <a:r>
              <a:rPr lang="cs-CZ" sz="1600" dirty="0"/>
              <a:t>m</a:t>
            </a:r>
            <a:r>
              <a:rPr lang="cs-CZ" sz="1600" dirty="0" smtClean="0"/>
              <a:t>inimální počet kreditů: </a:t>
            </a:r>
            <a:r>
              <a:rPr lang="cs-CZ" sz="1600" u="sng" dirty="0" smtClean="0"/>
              <a:t>20 ECTS/semestr, resp. 40 ECTS/celý rok  - MILANO min. 15 ECTS/1 trimestr) </a:t>
            </a:r>
            <a:r>
              <a:rPr lang="cs-CZ" sz="1600" dirty="0" smtClean="0"/>
              <a:t>+ min. 3 odborné předměty za 1 semestr</a:t>
            </a:r>
          </a:p>
          <a:p>
            <a:pPr marL="468313" indent="-285750">
              <a:lnSpc>
                <a:spcPct val="170000"/>
              </a:lnSpc>
              <a:buFontTx/>
              <a:buChar char="-"/>
              <a:defRPr/>
            </a:pPr>
            <a:r>
              <a:rPr lang="cs-CZ" sz="1600" dirty="0"/>
              <a:t>s</a:t>
            </a:r>
            <a:r>
              <a:rPr lang="cs-CZ" sz="1600" dirty="0" smtClean="0"/>
              <a:t>tudenti vyjíždějící na celý rok vyplňují do LA před odjezdem studijní plán na oba semestry</a:t>
            </a:r>
          </a:p>
          <a:p>
            <a:pPr marL="182563" indent="0">
              <a:lnSpc>
                <a:spcPct val="170000"/>
              </a:lnSpc>
              <a:buNone/>
              <a:defRPr/>
            </a:pPr>
            <a:r>
              <a:rPr lang="cs-CZ" sz="1600" dirty="0">
                <a:solidFill>
                  <a:srgbClr val="FF0000"/>
                </a:solidFill>
              </a:rPr>
              <a:t>Doporučujeme zapsat si více předmětů, než je minimální limit. V případě nesplnění požadovaného počtu kreditů je uplatňována sankce formou vrácení poměrné části stipendia</a:t>
            </a:r>
            <a:r>
              <a:rPr lang="cs-CZ" sz="1600" dirty="0" smtClean="0">
                <a:solidFill>
                  <a:srgbClr val="FF0000"/>
                </a:solidFill>
              </a:rPr>
              <a:t>!!!</a:t>
            </a:r>
          </a:p>
          <a:p>
            <a:pPr marL="468313" indent="-285750">
              <a:lnSpc>
                <a:spcPct val="170000"/>
              </a:lnSpc>
              <a:buFontTx/>
              <a:buChar char="-"/>
              <a:defRPr/>
            </a:pPr>
            <a:r>
              <a:rPr lang="cs-CZ" sz="1600" dirty="0" smtClean="0"/>
              <a:t>nabídka předmětů – webové stránky partnerské univerzity, buď přímo nabídka pro Erasmus studenty nebo stálá nabídka, často bývá odkaz na </a:t>
            </a:r>
            <a:r>
              <a:rPr lang="cs-CZ" sz="1600" dirty="0" err="1" smtClean="0"/>
              <a:t>course</a:t>
            </a:r>
            <a:r>
              <a:rPr lang="cs-CZ" sz="1600" dirty="0" smtClean="0"/>
              <a:t> </a:t>
            </a:r>
            <a:r>
              <a:rPr lang="cs-CZ" sz="1600" dirty="0" err="1" smtClean="0"/>
              <a:t>catalogue</a:t>
            </a:r>
            <a:r>
              <a:rPr lang="cs-CZ" sz="1600" dirty="0" smtClean="0"/>
              <a:t> součástí informačního emailu pro nominované studenty</a:t>
            </a:r>
          </a:p>
          <a:p>
            <a:pPr marL="468313" indent="-285750">
              <a:lnSpc>
                <a:spcPct val="170000"/>
              </a:lnSpc>
              <a:buFontTx/>
              <a:buChar char="-"/>
              <a:defRPr/>
            </a:pPr>
            <a:r>
              <a:rPr lang="cs-CZ" sz="1600" dirty="0"/>
              <a:t>f</a:t>
            </a:r>
            <a:r>
              <a:rPr lang="cs-CZ" sz="1600" dirty="0" smtClean="0"/>
              <a:t>ormulář </a:t>
            </a:r>
            <a:r>
              <a:rPr lang="cs-CZ" sz="1600" dirty="0" err="1" smtClean="0"/>
              <a:t>Learning</a:t>
            </a:r>
            <a:r>
              <a:rPr lang="cs-CZ" sz="1600" dirty="0" smtClean="0"/>
              <a:t> </a:t>
            </a:r>
            <a:r>
              <a:rPr lang="cs-CZ" sz="1600" dirty="0" err="1" smtClean="0"/>
              <a:t>Agreement</a:t>
            </a:r>
            <a:r>
              <a:rPr lang="cs-CZ" sz="1600" dirty="0" smtClean="0"/>
              <a:t> včetně návodu </a:t>
            </a:r>
            <a:r>
              <a:rPr lang="cs-CZ" sz="1600" dirty="0"/>
              <a:t>na vyplnění zde: </a:t>
            </a:r>
            <a:r>
              <a:rPr lang="cs-CZ" sz="1600" dirty="0">
                <a:hlinkClick r:id="rId2"/>
              </a:rPr>
              <a:t>https://www.pf.upol.cz/studenti/zahranicni-oddeleni/erasmus</a:t>
            </a:r>
            <a:r>
              <a:rPr lang="cs-CZ" sz="1600" dirty="0" smtClean="0">
                <a:hlinkClick r:id="rId2"/>
              </a:rPr>
              <a:t>/</a:t>
            </a:r>
            <a:endParaRPr lang="cs-CZ" sz="1600" dirty="0" smtClean="0"/>
          </a:p>
          <a:p>
            <a:pPr marL="468313" indent="-285750">
              <a:lnSpc>
                <a:spcPct val="170000"/>
              </a:lnSpc>
              <a:buFontTx/>
              <a:buChar char="-"/>
              <a:defRPr/>
            </a:pPr>
            <a:endParaRPr lang="cs-CZ" sz="1600" b="1" dirty="0"/>
          </a:p>
          <a:p>
            <a:pPr marL="182563" indent="0">
              <a:lnSpc>
                <a:spcPct val="170000"/>
              </a:lnSpc>
              <a:buNone/>
              <a:defRPr/>
            </a:pPr>
            <a:endParaRPr lang="cs-CZ" sz="1600" b="1" dirty="0" smtClean="0"/>
          </a:p>
          <a:p>
            <a:pPr marL="182563" indent="0">
              <a:lnSpc>
                <a:spcPct val="170000"/>
              </a:lnSpc>
              <a:buNone/>
              <a:defRPr/>
            </a:pPr>
            <a:endParaRPr lang="cs-CZ" sz="1600" b="1" dirty="0"/>
          </a:p>
          <a:p>
            <a:pPr marL="0" indent="0">
              <a:lnSpc>
                <a:spcPct val="170000"/>
              </a:lnSpc>
              <a:buNone/>
            </a:pPr>
            <a:endParaRPr lang="cs-CZ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19138" indent="-366713">
              <a:lnSpc>
                <a:spcPct val="100000"/>
              </a:lnSpc>
              <a:buNone/>
              <a:defRPr/>
            </a:pPr>
            <a:endParaRPr lang="cs-CZ" sz="2400" dirty="0" smtClean="0"/>
          </a:p>
          <a:p>
            <a:pPr>
              <a:lnSpc>
                <a:spcPct val="80000"/>
              </a:lnSpc>
              <a:buNone/>
              <a:defRPr/>
            </a:pPr>
            <a:endParaRPr lang="cs-CZ" sz="2400" dirty="0">
              <a:solidFill>
                <a:srgbClr val="FFCC00"/>
              </a:solidFill>
            </a:endParaRP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endParaRPr lang="cs-CZ" sz="1100" b="1" dirty="0"/>
          </a:p>
        </p:txBody>
      </p:sp>
    </p:spTree>
    <p:extLst>
      <p:ext uri="{BB962C8B-B14F-4D97-AF65-F5344CB8AC3E}">
        <p14:creationId xmlns:p14="http://schemas.microsoft.com/office/powerpoint/2010/main" val="133875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8000">
              <a:srgbClr val="16A9F2"/>
            </a:gs>
            <a:gs pos="100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sz="4400" b="1" dirty="0">
                <a:solidFill>
                  <a:schemeClr val="bg1"/>
                </a:solidFill>
              </a:rPr>
              <a:t/>
            </a:r>
            <a:br>
              <a:rPr lang="cs-CZ" sz="4400" b="1" dirty="0">
                <a:solidFill>
                  <a:schemeClr val="bg1"/>
                </a:solidFill>
              </a:rPr>
            </a:br>
            <a:r>
              <a:rPr lang="cs-CZ" sz="4800" b="1" dirty="0">
                <a:solidFill>
                  <a:schemeClr val="bg1"/>
                </a:solidFill>
              </a:rPr>
              <a:t/>
            </a:r>
            <a:br>
              <a:rPr lang="cs-CZ" sz="4800" b="1" dirty="0">
                <a:solidFill>
                  <a:schemeClr val="bg1"/>
                </a:solidFill>
              </a:rPr>
            </a:b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248193" y="143691"/>
            <a:ext cx="8673737" cy="6609806"/>
          </a:xfrm>
          <a:ln>
            <a:noFill/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800" b="1" dirty="0" smtClean="0"/>
              <a:t>Odevzdání dokumentů</a:t>
            </a:r>
          </a:p>
          <a:p>
            <a:pPr marL="0" indent="0">
              <a:buNone/>
            </a:pPr>
            <a:endParaRPr lang="cs-CZ" sz="3600" b="1" dirty="0">
              <a:solidFill>
                <a:schemeClr val="bg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cs-CZ" sz="2400" dirty="0" smtClean="0"/>
              <a:t>Zahraniční univerzita vždy zasílá nominovaným studentům termín pro doložení všech dokumentů nutných k registraci na Erasmus+, tzv. </a:t>
            </a:r>
            <a:r>
              <a:rPr lang="cs-CZ" sz="2400" b="1" dirty="0" err="1" smtClean="0"/>
              <a:t>application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deadline</a:t>
            </a:r>
            <a:endParaRPr lang="cs-CZ" sz="2400" b="1" dirty="0" smtClean="0"/>
          </a:p>
          <a:p>
            <a:pPr marL="0" indent="0">
              <a:lnSpc>
                <a:spcPct val="150000"/>
              </a:lnSpc>
              <a:buNone/>
            </a:pPr>
            <a:endParaRPr lang="cs-CZ" sz="24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cs-CZ" sz="2400" dirty="0" smtClean="0"/>
              <a:t>Termín pro zaslání </a:t>
            </a:r>
            <a:r>
              <a:rPr lang="cs-CZ" sz="2400" dirty="0" err="1" smtClean="0"/>
              <a:t>Learning</a:t>
            </a:r>
            <a:r>
              <a:rPr lang="cs-CZ" sz="2400" dirty="0" smtClean="0"/>
              <a:t> </a:t>
            </a:r>
            <a:r>
              <a:rPr lang="cs-CZ" sz="2400" dirty="0" err="1" smtClean="0"/>
              <a:t>Agreementu</a:t>
            </a:r>
            <a:r>
              <a:rPr lang="cs-CZ" sz="2400" dirty="0" smtClean="0"/>
              <a:t>, příp. dalších dokumentů k potvrzení na ZO PF je </a:t>
            </a:r>
            <a:r>
              <a:rPr lang="cs-CZ" sz="2400" b="1" dirty="0" smtClean="0"/>
              <a:t>min. 2 týdny před </a:t>
            </a:r>
            <a:r>
              <a:rPr lang="cs-CZ" sz="2400" b="1" dirty="0" err="1" smtClean="0"/>
              <a:t>application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deadline</a:t>
            </a:r>
            <a:endParaRPr lang="cs-CZ" sz="2400" b="1" dirty="0"/>
          </a:p>
          <a:p>
            <a:pPr marL="0" indent="0">
              <a:lnSpc>
                <a:spcPct val="150000"/>
              </a:lnSpc>
              <a:buNone/>
            </a:pPr>
            <a:endParaRPr lang="cs-CZ" sz="1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sz="1400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sz="1400" b="1" dirty="0" smtClean="0">
                <a:solidFill>
                  <a:schemeClr val="bg1"/>
                </a:solidFill>
              </a:rPr>
              <a:t>     </a:t>
            </a:r>
          </a:p>
          <a:p>
            <a:pPr marL="0" indent="0">
              <a:buNone/>
            </a:pPr>
            <a:endParaRPr lang="cs-CZ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cs-CZ" sz="4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cs-CZ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19138" indent="-366713">
              <a:lnSpc>
                <a:spcPct val="100000"/>
              </a:lnSpc>
              <a:buNone/>
              <a:defRPr/>
            </a:pPr>
            <a:endParaRPr lang="cs-CZ" sz="2400" dirty="0" smtClean="0"/>
          </a:p>
          <a:p>
            <a:pPr>
              <a:lnSpc>
                <a:spcPct val="80000"/>
              </a:lnSpc>
              <a:buNone/>
              <a:defRPr/>
            </a:pPr>
            <a:endParaRPr lang="cs-CZ" sz="2400" dirty="0">
              <a:solidFill>
                <a:srgbClr val="FFCC00"/>
              </a:solidFill>
            </a:endParaRP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endParaRPr lang="cs-CZ" sz="1100" b="1" dirty="0"/>
          </a:p>
        </p:txBody>
      </p:sp>
    </p:spTree>
    <p:extLst>
      <p:ext uri="{BB962C8B-B14F-4D97-AF65-F5344CB8AC3E}">
        <p14:creationId xmlns:p14="http://schemas.microsoft.com/office/powerpoint/2010/main" val="282779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8000">
              <a:srgbClr val="16A9F2"/>
            </a:gs>
            <a:gs pos="100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sz="4400" b="1" dirty="0">
                <a:solidFill>
                  <a:schemeClr val="bg1"/>
                </a:solidFill>
              </a:rPr>
              <a:t/>
            </a:r>
            <a:br>
              <a:rPr lang="cs-CZ" sz="4400" b="1" dirty="0">
                <a:solidFill>
                  <a:schemeClr val="bg1"/>
                </a:solidFill>
              </a:rPr>
            </a:br>
            <a:r>
              <a:rPr lang="cs-CZ" sz="4800" b="1" dirty="0">
                <a:solidFill>
                  <a:schemeClr val="bg1"/>
                </a:solidFill>
              </a:rPr>
              <a:t/>
            </a:r>
            <a:br>
              <a:rPr lang="cs-CZ" sz="4800" b="1" dirty="0">
                <a:solidFill>
                  <a:schemeClr val="bg1"/>
                </a:solidFill>
              </a:rPr>
            </a:b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248193" y="143691"/>
            <a:ext cx="8673737" cy="6609806"/>
          </a:xfrm>
          <a:ln>
            <a:noFill/>
          </a:ln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cs-CZ" sz="17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Jazykové testování a jazykové kurzy</a:t>
            </a:r>
          </a:p>
          <a:p>
            <a:pPr marL="0" indent="0" defTabSz="182563">
              <a:lnSpc>
                <a:spcPct val="80000"/>
              </a:lnSpc>
              <a:buNone/>
              <a:tabLst>
                <a:tab pos="269875" algn="l"/>
                <a:tab pos="6997700" algn="l"/>
                <a:tab pos="7440613" algn="l"/>
              </a:tabLst>
              <a:defRPr/>
            </a:pPr>
            <a:endParaRPr lang="cs-CZ" sz="2400" dirty="0" smtClean="0"/>
          </a:p>
          <a:p>
            <a:pPr marL="269875" indent="-269875" defTabSz="182563">
              <a:lnSpc>
                <a:spcPct val="120000"/>
              </a:lnSpc>
              <a:tabLst>
                <a:tab pos="269875" algn="l"/>
              </a:tabLst>
              <a:defRPr/>
            </a:pPr>
            <a:r>
              <a:rPr lang="cs-CZ" sz="9600" dirty="0"/>
              <a:t>povinnost účastnit se vstupního a výstupního </a:t>
            </a:r>
            <a:r>
              <a:rPr lang="cs-CZ" sz="9600" b="1" dirty="0"/>
              <a:t>jazykového testování </a:t>
            </a:r>
            <a:r>
              <a:rPr lang="cs-CZ" sz="9600" dirty="0" smtClean="0"/>
              <a:t>před odjezdem a po příjezdu z Erasmu</a:t>
            </a:r>
          </a:p>
          <a:p>
            <a:pPr marL="269875" indent="-269875" defTabSz="182563">
              <a:lnSpc>
                <a:spcPct val="120000"/>
              </a:lnSpc>
              <a:tabLst>
                <a:tab pos="269875" algn="l"/>
              </a:tabLst>
              <a:defRPr/>
            </a:pPr>
            <a:r>
              <a:rPr lang="cs-CZ" sz="9600" dirty="0" smtClean="0"/>
              <a:t>nemá </a:t>
            </a:r>
            <a:r>
              <a:rPr lang="cs-CZ" sz="9600" dirty="0"/>
              <a:t>vliv na </a:t>
            </a:r>
            <a:r>
              <a:rPr lang="cs-CZ" sz="9600" dirty="0" smtClean="0"/>
              <a:t>akceptaci, mělo by dojít ke zlepšení znalostí</a:t>
            </a:r>
          </a:p>
          <a:p>
            <a:pPr marL="269875" indent="-269875" defTabSz="182563">
              <a:lnSpc>
                <a:spcPct val="120000"/>
              </a:lnSpc>
              <a:tabLst>
                <a:tab pos="269875" algn="l"/>
              </a:tabLst>
              <a:defRPr/>
            </a:pPr>
            <a:r>
              <a:rPr lang="cs-CZ" sz="9600" dirty="0" smtClean="0"/>
              <a:t>Zajišťuje Rektorát UP</a:t>
            </a:r>
          </a:p>
          <a:p>
            <a:pPr marL="0" indent="0" defTabSz="182563">
              <a:lnSpc>
                <a:spcPct val="120000"/>
              </a:lnSpc>
              <a:buNone/>
              <a:tabLst>
                <a:tab pos="269875" algn="l"/>
              </a:tabLst>
              <a:defRPr/>
            </a:pPr>
            <a:endParaRPr lang="cs-CZ" sz="9600" dirty="0"/>
          </a:p>
          <a:p>
            <a:pPr marL="269875" indent="-269875" defTabSz="182563">
              <a:lnSpc>
                <a:spcPct val="120000"/>
              </a:lnSpc>
              <a:tabLst>
                <a:tab pos="269875" algn="l"/>
              </a:tabLst>
              <a:defRPr/>
            </a:pPr>
            <a:r>
              <a:rPr lang="cs-CZ" sz="9600" b="1" dirty="0" smtClean="0"/>
              <a:t>jazykové kurzy - </a:t>
            </a:r>
            <a:r>
              <a:rPr lang="cs-CZ" sz="9600" dirty="0" smtClean="0"/>
              <a:t>neorganizuje </a:t>
            </a:r>
            <a:r>
              <a:rPr lang="cs-CZ" sz="9600" dirty="0"/>
              <a:t>každá zahraniční </a:t>
            </a:r>
            <a:r>
              <a:rPr lang="cs-CZ" sz="9600" dirty="0" smtClean="0"/>
              <a:t>univerzita, pokud ano, doporučujeme je navštěvovat</a:t>
            </a:r>
          </a:p>
          <a:p>
            <a:pPr marL="0" indent="0" defTabSz="182563">
              <a:lnSpc>
                <a:spcPct val="120000"/>
              </a:lnSpc>
              <a:buNone/>
              <a:tabLst>
                <a:tab pos="269875" algn="l"/>
              </a:tabLst>
              <a:defRPr/>
            </a:pPr>
            <a:endParaRPr lang="cs-CZ" sz="9600" dirty="0" smtClean="0"/>
          </a:p>
          <a:p>
            <a:pPr marL="269875" indent="-269875" defTabSz="182563">
              <a:lnSpc>
                <a:spcPct val="120000"/>
              </a:lnSpc>
              <a:tabLst>
                <a:tab pos="269875" algn="l"/>
              </a:tabLst>
              <a:defRPr/>
            </a:pPr>
            <a:r>
              <a:rPr lang="cs-CZ" sz="9600" b="1" dirty="0" smtClean="0"/>
              <a:t>ALE</a:t>
            </a:r>
            <a:r>
              <a:rPr lang="cs-CZ" sz="9600" dirty="0" smtClean="0"/>
              <a:t> na UP nyní </a:t>
            </a:r>
            <a:r>
              <a:rPr lang="cs-CZ" sz="9600" dirty="0"/>
              <a:t>nově </a:t>
            </a:r>
            <a:r>
              <a:rPr lang="cs-CZ" sz="9600" dirty="0" smtClean="0"/>
              <a:t>možnost studia cizího jazyka formou e-</a:t>
            </a:r>
            <a:r>
              <a:rPr lang="cs-CZ" sz="9600" dirty="0" err="1" smtClean="0"/>
              <a:t>learningu</a:t>
            </a:r>
            <a:r>
              <a:rPr lang="cs-CZ" sz="9600" dirty="0"/>
              <a:t>, </a:t>
            </a:r>
            <a:r>
              <a:rPr lang="cs-CZ" sz="9600" dirty="0" smtClean="0"/>
              <a:t>pro </a:t>
            </a:r>
            <a:r>
              <a:rPr lang="cs-CZ" sz="9600" dirty="0"/>
              <a:t>Erasmus studenty zdarma, student obdrží „</a:t>
            </a:r>
            <a:r>
              <a:rPr lang="cs-CZ" sz="9600" dirty="0" smtClean="0"/>
              <a:t>licenci“ na ZO Rektorátu UP</a:t>
            </a:r>
          </a:p>
          <a:p>
            <a:pPr marL="269875" indent="-269875" defTabSz="182563">
              <a:lnSpc>
                <a:spcPct val="120000"/>
              </a:lnSpc>
              <a:tabLst>
                <a:tab pos="269875" algn="l"/>
              </a:tabLst>
              <a:defRPr/>
            </a:pPr>
            <a:r>
              <a:rPr lang="cs-CZ" sz="9600" dirty="0" smtClean="0"/>
              <a:t>zaměřeny </a:t>
            </a:r>
            <a:r>
              <a:rPr lang="cs-CZ" sz="9600" dirty="0"/>
              <a:t>hlavně na výuku běžných jazyků – prozatím angličtina, němčina, francouzština, španělština, italština a nizozemština</a:t>
            </a:r>
          </a:p>
          <a:p>
            <a:pPr marL="269875" indent="-269875" defTabSz="182563">
              <a:lnSpc>
                <a:spcPct val="120000"/>
              </a:lnSpc>
              <a:tabLst>
                <a:tab pos="269875" algn="l"/>
              </a:tabLst>
              <a:defRPr/>
            </a:pPr>
            <a:endParaRPr lang="cs-CZ" sz="3600" dirty="0"/>
          </a:p>
          <a:p>
            <a:pPr marL="895350" indent="-173038" defTabSz="182563">
              <a:buNone/>
              <a:tabLst>
                <a:tab pos="269875" algn="l"/>
              </a:tabLst>
            </a:pPr>
            <a:endParaRPr lang="cs-CZ" sz="2400" b="1" dirty="0"/>
          </a:p>
          <a:p>
            <a:pPr marL="895350" indent="-173038" defTabSz="182563">
              <a:buNone/>
              <a:tabLst>
                <a:tab pos="269875" algn="l"/>
              </a:tabLst>
            </a:pPr>
            <a:r>
              <a:rPr lang="cs-CZ" sz="1400" b="1" dirty="0" smtClean="0">
                <a:solidFill>
                  <a:schemeClr val="bg1"/>
                </a:solidFill>
              </a:rPr>
              <a:t>     </a:t>
            </a:r>
          </a:p>
          <a:p>
            <a:pPr marL="0" indent="0">
              <a:buNone/>
            </a:pPr>
            <a:endParaRPr lang="cs-CZ" sz="1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cs-CZ" sz="4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cs-CZ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19138" indent="-366713">
              <a:lnSpc>
                <a:spcPct val="100000"/>
              </a:lnSpc>
              <a:buNone/>
              <a:defRPr/>
            </a:pPr>
            <a:endParaRPr lang="cs-CZ" sz="2400" dirty="0" smtClean="0"/>
          </a:p>
          <a:p>
            <a:pPr>
              <a:lnSpc>
                <a:spcPct val="80000"/>
              </a:lnSpc>
              <a:buNone/>
              <a:defRPr/>
            </a:pPr>
            <a:endParaRPr lang="cs-CZ" sz="2400" dirty="0">
              <a:solidFill>
                <a:srgbClr val="FFCC00"/>
              </a:solidFill>
            </a:endParaRP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endParaRPr lang="cs-CZ" sz="1100" b="1" dirty="0"/>
          </a:p>
        </p:txBody>
      </p:sp>
    </p:spTree>
    <p:extLst>
      <p:ext uri="{BB962C8B-B14F-4D97-AF65-F5344CB8AC3E}">
        <p14:creationId xmlns:p14="http://schemas.microsoft.com/office/powerpoint/2010/main" val="97503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8000">
              <a:srgbClr val="16A9F2"/>
            </a:gs>
            <a:gs pos="100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sz="4400" b="1" dirty="0">
                <a:solidFill>
                  <a:schemeClr val="bg1"/>
                </a:solidFill>
              </a:rPr>
              <a:t/>
            </a:r>
            <a:br>
              <a:rPr lang="cs-CZ" sz="4400" b="1" dirty="0">
                <a:solidFill>
                  <a:schemeClr val="bg1"/>
                </a:solidFill>
              </a:rPr>
            </a:br>
            <a:r>
              <a:rPr lang="cs-CZ" sz="4800" b="1" dirty="0">
                <a:solidFill>
                  <a:schemeClr val="bg1"/>
                </a:solidFill>
              </a:rPr>
              <a:t/>
            </a:r>
            <a:br>
              <a:rPr lang="cs-CZ" sz="4800" b="1" dirty="0">
                <a:solidFill>
                  <a:schemeClr val="bg1"/>
                </a:solidFill>
              </a:rPr>
            </a:b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248193" y="143691"/>
            <a:ext cx="8673737" cy="6609806"/>
          </a:xfrm>
          <a:ln>
            <a:noFill/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Studium na PF UP během pobytu v zahraničí</a:t>
            </a:r>
          </a:p>
          <a:p>
            <a:pPr marL="182563" indent="-182563">
              <a:lnSpc>
                <a:spcPct val="80000"/>
              </a:lnSpc>
              <a:spcBef>
                <a:spcPts val="0"/>
              </a:spcBef>
              <a:defRPr/>
            </a:pPr>
            <a:endParaRPr lang="cs-CZ" sz="2200" dirty="0" smtClean="0"/>
          </a:p>
          <a:p>
            <a:pPr marL="182563" indent="-182563">
              <a:lnSpc>
                <a:spcPct val="80000"/>
              </a:lnSpc>
              <a:spcBef>
                <a:spcPts val="0"/>
              </a:spcBef>
              <a:defRPr/>
            </a:pPr>
            <a:r>
              <a:rPr lang="cs-CZ" sz="2200" dirty="0" smtClean="0"/>
              <a:t>nejedná </a:t>
            </a:r>
            <a:r>
              <a:rPr lang="cs-CZ" sz="2200" dirty="0"/>
              <a:t>se o přerušení studia, studujete zároveň v zahraničí </a:t>
            </a:r>
            <a:r>
              <a:rPr lang="cs-CZ" sz="2200" dirty="0" smtClean="0"/>
              <a:t>i tady</a:t>
            </a:r>
            <a:r>
              <a:rPr lang="cs-CZ" sz="2200" dirty="0"/>
              <a:t/>
            </a:r>
            <a:br>
              <a:rPr lang="cs-CZ" sz="2200" dirty="0"/>
            </a:br>
            <a:endParaRPr lang="cs-CZ" sz="2200" dirty="0"/>
          </a:p>
          <a:p>
            <a:pPr marL="182563" indent="-182563">
              <a:lnSpc>
                <a:spcPct val="80000"/>
              </a:lnSpc>
              <a:spcBef>
                <a:spcPts val="0"/>
              </a:spcBef>
              <a:defRPr/>
            </a:pPr>
            <a:r>
              <a:rPr lang="cs-CZ" sz="2200" dirty="0" smtClean="0"/>
              <a:t>studentům </a:t>
            </a:r>
            <a:r>
              <a:rPr lang="cs-CZ" sz="2200" dirty="0"/>
              <a:t>je garantován </a:t>
            </a:r>
            <a:r>
              <a:rPr lang="cs-CZ" sz="2200" dirty="0" smtClean="0">
                <a:solidFill>
                  <a:srgbClr val="FFC000"/>
                </a:solidFill>
              </a:rPr>
              <a:t>INDIVIDUÁLNÍ STUDIJNÍ PLÁN</a:t>
            </a:r>
            <a:r>
              <a:rPr lang="cs-CZ" sz="2200" dirty="0" smtClean="0">
                <a:solidFill>
                  <a:schemeClr val="bg1"/>
                </a:solidFill>
              </a:rPr>
              <a:t> </a:t>
            </a:r>
            <a:r>
              <a:rPr lang="cs-CZ" sz="2200" dirty="0" smtClean="0"/>
              <a:t>na </a:t>
            </a:r>
            <a:r>
              <a:rPr lang="cs-CZ" sz="2200" dirty="0"/>
              <a:t>celou dobu pobytu v zahraničí (nevztahuje se na dobu, kdy již budete zpět</a:t>
            </a:r>
            <a:r>
              <a:rPr lang="cs-CZ" sz="2200" dirty="0" smtClean="0"/>
              <a:t>)</a:t>
            </a:r>
            <a:r>
              <a:rPr lang="cs-CZ" sz="2200" dirty="0"/>
              <a:t/>
            </a:r>
            <a:br>
              <a:rPr lang="cs-CZ" sz="2200" dirty="0"/>
            </a:br>
            <a:endParaRPr lang="cs-CZ" sz="2200" dirty="0"/>
          </a:p>
          <a:p>
            <a:pPr marL="182563" indent="-182563">
              <a:lnSpc>
                <a:spcPct val="80000"/>
              </a:lnSpc>
              <a:spcBef>
                <a:spcPts val="0"/>
              </a:spcBef>
              <a:defRPr/>
            </a:pPr>
            <a:r>
              <a:rPr lang="cs-CZ" sz="2200" dirty="0">
                <a:solidFill>
                  <a:srgbClr val="C00000"/>
                </a:solidFill>
              </a:rPr>
              <a:t>s</a:t>
            </a:r>
            <a:r>
              <a:rPr lang="cs-CZ" sz="2200" dirty="0" smtClean="0">
                <a:solidFill>
                  <a:srgbClr val="C00000"/>
                </a:solidFill>
              </a:rPr>
              <a:t>tudenti mají povinnost </a:t>
            </a:r>
            <a:r>
              <a:rPr lang="cs-CZ" sz="2200" dirty="0">
                <a:solidFill>
                  <a:srgbClr val="C00000"/>
                </a:solidFill>
              </a:rPr>
              <a:t>si podat žádost o </a:t>
            </a:r>
            <a:r>
              <a:rPr lang="cs-CZ" sz="2200" dirty="0" smtClean="0">
                <a:solidFill>
                  <a:srgbClr val="C00000"/>
                </a:solidFill>
              </a:rPr>
              <a:t>ISP </a:t>
            </a:r>
            <a:r>
              <a:rPr lang="cs-CZ" sz="2200" dirty="0" smtClean="0"/>
              <a:t>na Studijním oddělení PF UP nejpozději 14 dní před odjezdem (</a:t>
            </a:r>
            <a:r>
              <a:rPr lang="cs-CZ" sz="2200" dirty="0"/>
              <a:t>není žádná speciální žádost, použijte klasickou). ISP se vztahuje na výuku, pokud výuku nemáte, není důvod žádat o ISP. </a:t>
            </a:r>
            <a:r>
              <a:rPr lang="cs-CZ" sz="2200" dirty="0">
                <a:solidFill>
                  <a:srgbClr val="C00000"/>
                </a:solidFill>
              </a:rPr>
              <a:t>Pokud máte nějaký nesplněný předmět A z předchozího roku, musíte si podat i žádost o </a:t>
            </a:r>
            <a:r>
              <a:rPr lang="cs-CZ" sz="2200" dirty="0" smtClean="0">
                <a:solidFill>
                  <a:srgbClr val="C00000"/>
                </a:solidFill>
              </a:rPr>
              <a:t>výjimku!</a:t>
            </a:r>
            <a:endParaRPr lang="cs-CZ" sz="2200" dirty="0">
              <a:solidFill>
                <a:srgbClr val="FF0000"/>
              </a:solidFill>
            </a:endParaRPr>
          </a:p>
          <a:p>
            <a:pPr marL="182563" indent="-182563">
              <a:lnSpc>
                <a:spcPct val="80000"/>
              </a:lnSpc>
              <a:spcBef>
                <a:spcPts val="0"/>
              </a:spcBef>
              <a:buNone/>
              <a:defRPr/>
            </a:pPr>
            <a:endParaRPr lang="cs-CZ" sz="2200" dirty="0"/>
          </a:p>
          <a:p>
            <a:pPr marL="182563" indent="-182563">
              <a:lnSpc>
                <a:spcPct val="80000"/>
              </a:lnSpc>
              <a:spcBef>
                <a:spcPts val="0"/>
              </a:spcBef>
              <a:defRPr/>
            </a:pPr>
            <a:r>
              <a:rPr lang="cs-CZ" sz="2200" dirty="0" smtClean="0"/>
              <a:t>zapište </a:t>
            </a:r>
            <a:r>
              <a:rPr lang="cs-CZ" sz="2200" dirty="0"/>
              <a:t>si na PF UP jen ty zkoušky, o kterých jste si jisti, že je zvládnete po návratu </a:t>
            </a:r>
            <a:r>
              <a:rPr lang="cs-CZ" sz="2200" dirty="0" smtClean="0"/>
              <a:t>složit </a:t>
            </a:r>
            <a:r>
              <a:rPr lang="cs-CZ" sz="2200" dirty="0" smtClean="0">
                <a:solidFill>
                  <a:srgbClr val="C00000"/>
                </a:solidFill>
              </a:rPr>
              <a:t>!!!kromě absolventských </a:t>
            </a:r>
            <a:r>
              <a:rPr lang="cs-CZ" sz="2200" dirty="0">
                <a:solidFill>
                  <a:srgbClr val="C00000"/>
                </a:solidFill>
              </a:rPr>
              <a:t>ročníků – povinnost zapsat </a:t>
            </a:r>
            <a:r>
              <a:rPr lang="cs-CZ" sz="2200" dirty="0" smtClean="0">
                <a:solidFill>
                  <a:srgbClr val="C00000"/>
                </a:solidFill>
              </a:rPr>
              <a:t>vše</a:t>
            </a:r>
            <a:r>
              <a:rPr lang="cs-CZ" sz="2200" dirty="0">
                <a:solidFill>
                  <a:srgbClr val="C00000"/>
                </a:solidFill>
              </a:rPr>
              <a:t/>
            </a:r>
            <a:br>
              <a:rPr lang="cs-CZ" sz="2200" dirty="0">
                <a:solidFill>
                  <a:srgbClr val="C00000"/>
                </a:solidFill>
              </a:rPr>
            </a:br>
            <a:endParaRPr lang="cs-CZ" sz="2200" dirty="0">
              <a:solidFill>
                <a:srgbClr val="C00000"/>
              </a:solidFill>
            </a:endParaRPr>
          </a:p>
          <a:p>
            <a:pPr marL="182563" indent="-182563">
              <a:lnSpc>
                <a:spcPct val="80000"/>
              </a:lnSpc>
              <a:spcBef>
                <a:spcPts val="0"/>
              </a:spcBef>
              <a:defRPr/>
            </a:pPr>
            <a:r>
              <a:rPr lang="cs-CZ" sz="2200" dirty="0" smtClean="0"/>
              <a:t>v </a:t>
            </a:r>
            <a:r>
              <a:rPr lang="cs-CZ" sz="2200" dirty="0"/>
              <a:t>případě výjezdu na celý akademický rok je výhodnější si žádné zkoušky nezapisovat a splnit pouze povinný počet kreditů v </a:t>
            </a:r>
            <a:r>
              <a:rPr lang="cs-CZ" sz="2200" dirty="0" smtClean="0"/>
              <a:t>zahraničí</a:t>
            </a:r>
            <a:r>
              <a:rPr lang="cs-CZ" sz="2200" dirty="0"/>
              <a:t/>
            </a:r>
            <a:br>
              <a:rPr lang="cs-CZ" sz="2200" dirty="0"/>
            </a:br>
            <a:r>
              <a:rPr lang="cs-CZ" sz="2200" dirty="0"/>
              <a:t> </a:t>
            </a:r>
          </a:p>
          <a:p>
            <a:pPr marL="182563" indent="-182563">
              <a:lnSpc>
                <a:spcPct val="80000"/>
              </a:lnSpc>
              <a:spcBef>
                <a:spcPts val="0"/>
              </a:spcBef>
              <a:defRPr/>
            </a:pPr>
            <a:r>
              <a:rPr lang="cs-CZ" sz="2200" dirty="0" smtClean="0"/>
              <a:t>v </a:t>
            </a:r>
            <a:r>
              <a:rPr lang="cs-CZ" sz="2200" dirty="0"/>
              <a:t>případě zapsání A předmětů je vhodné studovat podobný předmět v zahraničí a po návratu si jej nechat uznat na PF UP. Potřeba domluvit se s vyučujícím, zda Vám uzná i zkoušku, nebo jen </a:t>
            </a:r>
            <a:r>
              <a:rPr lang="cs-CZ" sz="2200" dirty="0" smtClean="0"/>
              <a:t>zápočet</a:t>
            </a:r>
            <a:r>
              <a:rPr lang="cs-CZ" sz="2200" dirty="0"/>
              <a:t/>
            </a:r>
            <a:br>
              <a:rPr lang="cs-CZ" sz="2200" dirty="0"/>
            </a:br>
            <a:r>
              <a:rPr lang="cs-CZ" sz="2200" dirty="0"/>
              <a:t> </a:t>
            </a:r>
          </a:p>
          <a:p>
            <a:pPr marL="182563" indent="-182563">
              <a:lnSpc>
                <a:spcPct val="80000"/>
              </a:lnSpc>
              <a:defRPr/>
            </a:pPr>
            <a:r>
              <a:rPr lang="cs-CZ" sz="2200" dirty="0" smtClean="0"/>
              <a:t>je </a:t>
            </a:r>
            <a:r>
              <a:rPr lang="cs-CZ" sz="2200" dirty="0"/>
              <a:t>možné si nechat uznat i předmět z vyšších ročníků na PF </a:t>
            </a:r>
            <a:r>
              <a:rPr lang="cs-CZ" sz="2200" dirty="0" smtClean="0"/>
              <a:t>UP</a:t>
            </a:r>
            <a:endParaRPr lang="cs-CZ" sz="2200" dirty="0"/>
          </a:p>
          <a:p>
            <a:pPr marL="0" indent="0" defTabSz="182563">
              <a:lnSpc>
                <a:spcPct val="80000"/>
              </a:lnSpc>
              <a:buNone/>
              <a:tabLst>
                <a:tab pos="269875" algn="l"/>
                <a:tab pos="6997700" algn="l"/>
                <a:tab pos="7440613" algn="l"/>
              </a:tabLst>
              <a:defRPr/>
            </a:pPr>
            <a:endParaRPr lang="cs-CZ" sz="2400" dirty="0" smtClean="0"/>
          </a:p>
          <a:p>
            <a:pPr marL="0" indent="0">
              <a:buNone/>
            </a:pPr>
            <a:endParaRPr lang="cs-CZ" sz="1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cs-CZ" sz="4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cs-CZ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19138" indent="-366713">
              <a:lnSpc>
                <a:spcPct val="100000"/>
              </a:lnSpc>
              <a:buNone/>
              <a:defRPr/>
            </a:pPr>
            <a:endParaRPr lang="cs-CZ" sz="2400" dirty="0" smtClean="0"/>
          </a:p>
          <a:p>
            <a:pPr>
              <a:lnSpc>
                <a:spcPct val="80000"/>
              </a:lnSpc>
              <a:buNone/>
              <a:defRPr/>
            </a:pPr>
            <a:endParaRPr lang="cs-CZ" sz="2400" dirty="0">
              <a:solidFill>
                <a:srgbClr val="FFCC00"/>
              </a:solidFill>
            </a:endParaRP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endParaRPr lang="cs-CZ" sz="1100" b="1" dirty="0"/>
          </a:p>
        </p:txBody>
      </p:sp>
    </p:spTree>
    <p:extLst>
      <p:ext uri="{BB962C8B-B14F-4D97-AF65-F5344CB8AC3E}">
        <p14:creationId xmlns:p14="http://schemas.microsoft.com/office/powerpoint/2010/main" val="398290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8000">
              <a:srgbClr val="16A9F2"/>
            </a:gs>
            <a:gs pos="100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sz="4400" b="1" dirty="0">
                <a:solidFill>
                  <a:schemeClr val="bg1"/>
                </a:solidFill>
              </a:rPr>
              <a:t/>
            </a:r>
            <a:br>
              <a:rPr lang="cs-CZ" sz="4400" b="1" dirty="0">
                <a:solidFill>
                  <a:schemeClr val="bg1"/>
                </a:solidFill>
              </a:rPr>
            </a:br>
            <a:r>
              <a:rPr lang="cs-CZ" sz="4800" b="1" dirty="0">
                <a:solidFill>
                  <a:schemeClr val="bg1"/>
                </a:solidFill>
              </a:rPr>
              <a:t/>
            </a:r>
            <a:br>
              <a:rPr lang="cs-CZ" sz="4800" b="1" dirty="0">
                <a:solidFill>
                  <a:schemeClr val="bg1"/>
                </a:solidFill>
              </a:rPr>
            </a:b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235131" y="217535"/>
            <a:ext cx="8673737" cy="6609806"/>
          </a:xfrm>
          <a:ln>
            <a:noFill/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Finance</a:t>
            </a:r>
          </a:p>
          <a:p>
            <a:pPr marL="182563" indent="-182563">
              <a:lnSpc>
                <a:spcPct val="80000"/>
              </a:lnSpc>
              <a:spcBef>
                <a:spcPts val="0"/>
              </a:spcBef>
              <a:defRPr/>
            </a:pPr>
            <a:endParaRPr lang="cs-CZ" sz="2200" dirty="0" smtClean="0"/>
          </a:p>
          <a:p>
            <a:pPr marL="531813" indent="-354013">
              <a:defRPr/>
            </a:pPr>
            <a:r>
              <a:rPr lang="cs-CZ" sz="2400" dirty="0"/>
              <a:t>m</a:t>
            </a:r>
            <a:r>
              <a:rPr lang="cs-CZ" sz="2400" dirty="0" smtClean="0"/>
              <a:t>ěsíční stipendium ve výši dle zařazení dané destinace podle životních nákladů (viz tabulka)</a:t>
            </a:r>
          </a:p>
          <a:p>
            <a:pPr marL="531813" indent="-354013">
              <a:defRPr/>
            </a:pPr>
            <a:r>
              <a:rPr lang="cs-CZ" sz="2400" dirty="0" smtClean="0"/>
              <a:t>příspěvek </a:t>
            </a:r>
            <a:r>
              <a:rPr lang="cs-CZ" sz="2400" dirty="0"/>
              <a:t>určen </a:t>
            </a:r>
            <a:r>
              <a:rPr lang="cs-CZ" sz="2400" dirty="0">
                <a:solidFill>
                  <a:srgbClr val="FFC000"/>
                </a:solidFill>
              </a:rPr>
              <a:t>na pokrytí zvýšených životních </a:t>
            </a:r>
            <a:r>
              <a:rPr lang="cs-CZ" sz="2400" dirty="0" smtClean="0">
                <a:solidFill>
                  <a:srgbClr val="FFC000"/>
                </a:solidFill>
              </a:rPr>
              <a:t>nákladů, nikoliv však všech nákladů spojených se studijním pobytem </a:t>
            </a:r>
            <a:r>
              <a:rPr lang="cs-CZ" sz="2400" dirty="0"/>
              <a:t/>
            </a:r>
            <a:br>
              <a:rPr lang="cs-CZ" sz="2400" dirty="0"/>
            </a:br>
            <a:endParaRPr lang="cs-CZ" sz="2400" dirty="0" smtClean="0"/>
          </a:p>
          <a:p>
            <a:pPr marL="177800" indent="0">
              <a:buNone/>
              <a:defRPr/>
            </a:pPr>
            <a:r>
              <a:rPr lang="cs-CZ" sz="2800" b="1" dirty="0" smtClean="0"/>
              <a:t>Další možnosti financování</a:t>
            </a:r>
          </a:p>
          <a:p>
            <a:pPr marL="531813" indent="-354013">
              <a:defRPr/>
            </a:pPr>
            <a:r>
              <a:rPr lang="cs-CZ" sz="2400" dirty="0"/>
              <a:t>m</a:t>
            </a:r>
            <a:r>
              <a:rPr lang="cs-CZ" sz="2400" dirty="0" smtClean="0"/>
              <a:t>ožnost zvýšení stipendia o 200 EUR / měsíc pro studenty ze </a:t>
            </a:r>
            <a:r>
              <a:rPr lang="cs-CZ" sz="2400" dirty="0"/>
              <a:t>znevýhodněného </a:t>
            </a:r>
            <a:r>
              <a:rPr lang="cs-CZ" sz="2400" dirty="0" err="1"/>
              <a:t>socio</a:t>
            </a:r>
            <a:r>
              <a:rPr lang="cs-CZ" sz="2400" dirty="0"/>
              <a:t>-ekonomického </a:t>
            </a:r>
            <a:r>
              <a:rPr lang="cs-CZ" sz="2400" dirty="0" smtClean="0"/>
              <a:t>prostředí, podrobněji zde: </a:t>
            </a:r>
            <a:r>
              <a:rPr lang="cs-CZ" sz="1600" dirty="0" smtClean="0">
                <a:hlinkClick r:id="rId2"/>
              </a:rPr>
              <a:t>http</a:t>
            </a:r>
            <a:r>
              <a:rPr lang="cs-CZ" sz="1600" dirty="0">
                <a:hlinkClick r:id="rId2"/>
              </a:rPr>
              <a:t>://www.naerasmusplus.cz/cz/mobilita-osob-vysokoskolske-vzdelavani/studenti-ze-znevyhodneneho-socio-ekonomickeho-prostredi</a:t>
            </a:r>
            <a:r>
              <a:rPr lang="cs-CZ" sz="1600" dirty="0" smtClean="0">
                <a:hlinkClick r:id="rId2"/>
              </a:rPr>
              <a:t>/</a:t>
            </a:r>
            <a:r>
              <a:rPr lang="cs-CZ" sz="1600" dirty="0" smtClean="0"/>
              <a:t> </a:t>
            </a:r>
            <a:r>
              <a:rPr lang="cs-CZ" sz="2400" dirty="0"/>
              <a:t/>
            </a:r>
            <a:br>
              <a:rPr lang="cs-CZ" sz="2400" dirty="0"/>
            </a:br>
            <a:endParaRPr lang="cs-CZ" sz="2400" dirty="0"/>
          </a:p>
          <a:p>
            <a:pPr marL="531813" indent="-354013">
              <a:defRPr/>
            </a:pPr>
            <a:r>
              <a:rPr lang="cs-CZ" sz="2400" dirty="0" smtClean="0"/>
              <a:t>stipendia krajů dle trvalého bydliště žadatele</a:t>
            </a:r>
            <a:r>
              <a:rPr lang="cs-CZ" sz="2400" dirty="0"/>
              <a:t/>
            </a:r>
            <a:br>
              <a:rPr lang="cs-CZ" sz="2400" dirty="0"/>
            </a:br>
            <a:endParaRPr lang="cs-CZ" sz="2400" dirty="0" smtClean="0"/>
          </a:p>
          <a:p>
            <a:pPr marL="531813" indent="-354013">
              <a:defRPr/>
            </a:pPr>
            <a:r>
              <a:rPr lang="cs-CZ" sz="2400" dirty="0" smtClean="0"/>
              <a:t>handicapovaní studenti – speciální grant od Národní agentury</a:t>
            </a:r>
            <a:br>
              <a:rPr lang="cs-CZ" sz="2400" dirty="0" smtClean="0"/>
            </a:br>
            <a:endParaRPr lang="cs-CZ" sz="2400" dirty="0" smtClean="0"/>
          </a:p>
          <a:p>
            <a:pPr marL="0" indent="0" defTabSz="182563">
              <a:lnSpc>
                <a:spcPct val="80000"/>
              </a:lnSpc>
              <a:buNone/>
              <a:tabLst>
                <a:tab pos="269875" algn="l"/>
                <a:tab pos="6997700" algn="l"/>
                <a:tab pos="7440613" algn="l"/>
              </a:tabLst>
              <a:defRPr/>
            </a:pPr>
            <a:endParaRPr lang="cs-CZ" sz="2400" dirty="0" smtClean="0"/>
          </a:p>
          <a:p>
            <a:pPr marL="0" indent="0">
              <a:buNone/>
            </a:pPr>
            <a:endParaRPr lang="cs-CZ" sz="1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cs-CZ" sz="4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cs-CZ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19138" indent="-366713">
              <a:lnSpc>
                <a:spcPct val="100000"/>
              </a:lnSpc>
              <a:buNone/>
              <a:defRPr/>
            </a:pPr>
            <a:endParaRPr lang="cs-CZ" sz="2400" dirty="0" smtClean="0"/>
          </a:p>
          <a:p>
            <a:pPr>
              <a:lnSpc>
                <a:spcPct val="80000"/>
              </a:lnSpc>
              <a:buNone/>
              <a:defRPr/>
            </a:pPr>
            <a:endParaRPr lang="cs-CZ" sz="2400" dirty="0">
              <a:solidFill>
                <a:srgbClr val="FFCC00"/>
              </a:solidFill>
            </a:endParaRP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endParaRPr lang="cs-CZ" sz="1100" b="1" dirty="0"/>
          </a:p>
        </p:txBody>
      </p:sp>
    </p:spTree>
    <p:extLst>
      <p:ext uri="{BB962C8B-B14F-4D97-AF65-F5344CB8AC3E}">
        <p14:creationId xmlns:p14="http://schemas.microsoft.com/office/powerpoint/2010/main" val="75920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3021</TotalTime>
  <Words>1142</Words>
  <Application>Microsoft Office PowerPoint</Application>
  <PresentationFormat>Předvádění na obrazovce (4:3)</PresentationFormat>
  <Paragraphs>307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</vt:lpstr>
      <vt:lpstr>Calibri Light</vt:lpstr>
      <vt:lpstr>Times New Roman</vt:lpstr>
      <vt:lpstr>Wingdings 3</vt:lpstr>
      <vt:lpstr>Motiv Office</vt:lpstr>
      <vt:lpstr> Informace pro vyjíždějící studenty na program Erasmus+ v akademickém roce 2018/2019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Informace pro vyjíždějící studenty na program Erasmus+ v akademickém roce 2017/18</dc:title>
  <dc:creator>Kovarikova Lucie</dc:creator>
  <cp:lastModifiedBy>Kovarikova Lucie</cp:lastModifiedBy>
  <cp:revision>72</cp:revision>
  <cp:lastPrinted>2017-03-23T08:47:15Z</cp:lastPrinted>
  <dcterms:created xsi:type="dcterms:W3CDTF">2017-03-22T08:36:53Z</dcterms:created>
  <dcterms:modified xsi:type="dcterms:W3CDTF">2018-03-20T12:06:26Z</dcterms:modified>
</cp:coreProperties>
</file>